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256" r:id="rId2"/>
    <p:sldId id="481" r:id="rId3"/>
    <p:sldId id="257" r:id="rId4"/>
    <p:sldId id="401" r:id="rId5"/>
    <p:sldId id="472" r:id="rId6"/>
    <p:sldId id="448" r:id="rId7"/>
    <p:sldId id="473" r:id="rId8"/>
    <p:sldId id="474" r:id="rId9"/>
    <p:sldId id="402" r:id="rId10"/>
    <p:sldId id="436" r:id="rId11"/>
    <p:sldId id="475" r:id="rId12"/>
    <p:sldId id="438" r:id="rId13"/>
    <p:sldId id="476" r:id="rId14"/>
    <p:sldId id="477" r:id="rId15"/>
    <p:sldId id="478" r:id="rId16"/>
    <p:sldId id="479" r:id="rId17"/>
    <p:sldId id="366" r:id="rId18"/>
    <p:sldId id="480" r:id="rId19"/>
    <p:sldId id="268" r:id="rId20"/>
  </p:sldIdLst>
  <p:sldSz cx="18288000" cy="10287000"/>
  <p:notesSz cx="6858000" cy="9144000"/>
  <p:embeddedFontLst>
    <p:embeddedFont>
      <p:font typeface="Muli Bold Bold" panose="020B0604020202020204" charset="0"/>
      <p:regular r:id="rId22"/>
    </p:embeddedFont>
    <p:embeddedFont>
      <p:font typeface="Bahnschrift" panose="020B0502040204020203" pitchFamily="34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942"/>
    <a:srgbClr val="FEEC7D"/>
    <a:srgbClr val="FCD5B5"/>
    <a:srgbClr val="FFD47D"/>
    <a:srgbClr val="FFB200"/>
    <a:srgbClr val="810E00"/>
    <a:srgbClr val="FFFF99"/>
    <a:srgbClr val="1F497D"/>
    <a:srgbClr val="FFC000"/>
    <a:srgbClr val="E5E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71" autoAdjust="0"/>
  </p:normalViewPr>
  <p:slideViewPr>
    <p:cSldViewPr>
      <p:cViewPr varScale="1">
        <p:scale>
          <a:sx n="49" d="100"/>
          <a:sy n="49" d="100"/>
        </p:scale>
        <p:origin x="51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F91AA-C5B5-420A-8339-56FCA8746DC3}" type="datetimeFigureOut">
              <a:rPr lang="pt-BR" smtClean="0"/>
              <a:t>13/05/2024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3EC94-6324-4739-B643-25124D095B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359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3EC94-6324-4739-B643-25124D095B2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5553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eb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nurapdiversidadeeinclusao/" TargetMode="External"/><Relationship Id="rId13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5.png"/><Relationship Id="rId12" Type="http://schemas.openxmlformats.org/officeDocument/2006/relationships/hyperlink" Target="https://twitter.com/nurapoficia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stagram.com/accounts/login/?next=/nurapoficial/" TargetMode="External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10" Type="http://schemas.openxmlformats.org/officeDocument/2006/relationships/hyperlink" Target="https://open.spotify.com/show/5y0YuJYlhVw1ShyqshnHv3" TargetMode="External"/><Relationship Id="rId4" Type="http://schemas.openxmlformats.org/officeDocument/2006/relationships/hyperlink" Target="https://www.facebook.com/nurapdiversidade" TargetMode="External"/><Relationship Id="rId9" Type="http://schemas.openxmlformats.org/officeDocument/2006/relationships/image" Target="../media/image26.png"/><Relationship Id="rId14" Type="http://schemas.openxmlformats.org/officeDocument/2006/relationships/hyperlink" Target="https://www.youtube.com/channel/UCWPjoyfccE7asBa4-nYbxR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020077" y="1"/>
            <a:ext cx="2278555" cy="2810355"/>
          </a:xfrm>
          <a:prstGeom prst="rect">
            <a:avLst/>
          </a:prstGeom>
          <a:solidFill>
            <a:schemeClr val="tx2"/>
          </a:solidFill>
        </p:spPr>
      </p:sp>
      <p:sp>
        <p:nvSpPr>
          <p:cNvPr id="3" name="AutoShape 3"/>
          <p:cNvSpPr/>
          <p:nvPr/>
        </p:nvSpPr>
        <p:spPr>
          <a:xfrm>
            <a:off x="0" y="2810358"/>
            <a:ext cx="9753599" cy="6135199"/>
          </a:xfrm>
          <a:prstGeom prst="rect">
            <a:avLst/>
          </a:prstGeom>
          <a:solidFill>
            <a:srgbClr val="FFC000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5" name="AutoShape 5"/>
          <p:cNvSpPr/>
          <p:nvPr/>
        </p:nvSpPr>
        <p:spPr>
          <a:xfrm>
            <a:off x="1" y="0"/>
            <a:ext cx="16020076" cy="2810356"/>
          </a:xfrm>
          <a:prstGeom prst="rect">
            <a:avLst/>
          </a:prstGeom>
          <a:solidFill>
            <a:srgbClr val="2F3942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8" name="TextBox 8"/>
          <p:cNvSpPr txBox="1"/>
          <p:nvPr/>
        </p:nvSpPr>
        <p:spPr>
          <a:xfrm>
            <a:off x="-115102" y="3238500"/>
            <a:ext cx="9792839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000" b="1" i="1" dirty="0">
                <a:solidFill>
                  <a:srgbClr val="2F394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DOCUMENTOS EMPRESARIAIS</a:t>
            </a:r>
          </a:p>
        </p:txBody>
      </p:sp>
      <p:sp>
        <p:nvSpPr>
          <p:cNvPr id="11" name="AutoShape 11"/>
          <p:cNvSpPr/>
          <p:nvPr/>
        </p:nvSpPr>
        <p:spPr>
          <a:xfrm>
            <a:off x="5080" y="8816810"/>
            <a:ext cx="3962400" cy="1508290"/>
          </a:xfrm>
          <a:prstGeom prst="rect">
            <a:avLst/>
          </a:prstGeom>
          <a:solidFill>
            <a:schemeClr val="tx2"/>
          </a:solidFill>
        </p:spPr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A40D2C4C-3E2F-FC48-BDB0-B18F0ADCD6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51" y="177115"/>
            <a:ext cx="5678897" cy="2456123"/>
          </a:xfrm>
          <a:prstGeom prst="rect">
            <a:avLst/>
          </a:prstGeom>
        </p:spPr>
      </p:pic>
      <p:sp>
        <p:nvSpPr>
          <p:cNvPr id="14" name="AutoShape 5"/>
          <p:cNvSpPr/>
          <p:nvPr/>
        </p:nvSpPr>
        <p:spPr>
          <a:xfrm flipV="1">
            <a:off x="8744292" y="8945557"/>
            <a:ext cx="9565225" cy="1379543"/>
          </a:xfrm>
          <a:prstGeom prst="rect">
            <a:avLst/>
          </a:prstGeom>
          <a:solidFill>
            <a:srgbClr val="2F3942"/>
          </a:solidFill>
        </p:spPr>
        <p:txBody>
          <a:bodyPr/>
          <a:lstStyle/>
          <a:p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16F469A-8442-485B-ABDD-5130DF796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701" y="2987471"/>
            <a:ext cx="8282525" cy="58293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/>
          <p:nvPr/>
        </p:nvSpPr>
        <p:spPr>
          <a:xfrm flipH="1">
            <a:off x="-1155854" y="-1282243"/>
            <a:ext cx="11762362" cy="5257799"/>
          </a:xfrm>
          <a:custGeom>
            <a:avLst/>
            <a:gdLst>
              <a:gd name="connsiteX0" fmla="*/ 1789893 w 11459207"/>
              <a:gd name="connsiteY0" fmla="*/ 58366 h 3445776"/>
              <a:gd name="connsiteX1" fmla="*/ 525298 w 11459207"/>
              <a:gd name="connsiteY1" fmla="*/ 272374 h 3445776"/>
              <a:gd name="connsiteX2" fmla="*/ 1750983 w 11459207"/>
              <a:gd name="connsiteY2" fmla="*/ 389106 h 3445776"/>
              <a:gd name="connsiteX3" fmla="*/ 4 w 11459207"/>
              <a:gd name="connsiteY3" fmla="*/ 894944 h 3445776"/>
              <a:gd name="connsiteX4" fmla="*/ 1770438 w 11459207"/>
              <a:gd name="connsiteY4" fmla="*/ 914400 h 3445776"/>
              <a:gd name="connsiteX5" fmla="*/ 875493 w 11459207"/>
              <a:gd name="connsiteY5" fmla="*/ 1206230 h 3445776"/>
              <a:gd name="connsiteX6" fmla="*/ 1809349 w 11459207"/>
              <a:gd name="connsiteY6" fmla="*/ 1186774 h 3445776"/>
              <a:gd name="connsiteX7" fmla="*/ 992225 w 11459207"/>
              <a:gd name="connsiteY7" fmla="*/ 1887166 h 3445776"/>
              <a:gd name="connsiteX8" fmla="*/ 2081723 w 11459207"/>
              <a:gd name="connsiteY8" fmla="*/ 1400783 h 3445776"/>
              <a:gd name="connsiteX9" fmla="*/ 1673161 w 11459207"/>
              <a:gd name="connsiteY9" fmla="*/ 2490281 h 3445776"/>
              <a:gd name="connsiteX10" fmla="*/ 2412464 w 11459207"/>
              <a:gd name="connsiteY10" fmla="*/ 1517515 h 3445776"/>
              <a:gd name="connsiteX11" fmla="*/ 2393008 w 11459207"/>
              <a:gd name="connsiteY11" fmla="*/ 3093395 h 3445776"/>
              <a:gd name="connsiteX12" fmla="*/ 2743204 w 11459207"/>
              <a:gd name="connsiteY12" fmla="*/ 3326859 h 3445776"/>
              <a:gd name="connsiteX13" fmla="*/ 3015578 w 11459207"/>
              <a:gd name="connsiteY13" fmla="*/ 1575881 h 3445776"/>
              <a:gd name="connsiteX14" fmla="*/ 3229587 w 11459207"/>
              <a:gd name="connsiteY14" fmla="*/ 2334638 h 3445776"/>
              <a:gd name="connsiteX15" fmla="*/ 3618693 w 11459207"/>
              <a:gd name="connsiteY15" fmla="*/ 1556425 h 3445776"/>
              <a:gd name="connsiteX16" fmla="*/ 3852157 w 11459207"/>
              <a:gd name="connsiteY16" fmla="*/ 3287949 h 3445776"/>
              <a:gd name="connsiteX17" fmla="*/ 4221808 w 11459207"/>
              <a:gd name="connsiteY17" fmla="*/ 1420238 h 3445776"/>
              <a:gd name="connsiteX18" fmla="*/ 4513638 w 11459207"/>
              <a:gd name="connsiteY18" fmla="*/ 2237361 h 3445776"/>
              <a:gd name="connsiteX19" fmla="*/ 4766557 w 11459207"/>
              <a:gd name="connsiteY19" fmla="*/ 1439693 h 3445776"/>
              <a:gd name="connsiteX20" fmla="*/ 5038932 w 11459207"/>
              <a:gd name="connsiteY20" fmla="*/ 3229583 h 3445776"/>
              <a:gd name="connsiteX21" fmla="*/ 5194574 w 11459207"/>
              <a:gd name="connsiteY21" fmla="*/ 1478604 h 3445776"/>
              <a:gd name="connsiteX22" fmla="*/ 5486404 w 11459207"/>
              <a:gd name="connsiteY22" fmla="*/ 2412459 h 3445776"/>
              <a:gd name="connsiteX23" fmla="*/ 5661502 w 11459207"/>
              <a:gd name="connsiteY23" fmla="*/ 1478604 h 3445776"/>
              <a:gd name="connsiteX24" fmla="*/ 5972787 w 11459207"/>
              <a:gd name="connsiteY24" fmla="*/ 3112851 h 3445776"/>
              <a:gd name="connsiteX25" fmla="*/ 6147885 w 11459207"/>
              <a:gd name="connsiteY25" fmla="*/ 1498059 h 3445776"/>
              <a:gd name="connsiteX26" fmla="*/ 6459170 w 11459207"/>
              <a:gd name="connsiteY26" fmla="*/ 2276272 h 3445776"/>
              <a:gd name="connsiteX27" fmla="*/ 6556447 w 11459207"/>
              <a:gd name="connsiteY27" fmla="*/ 1439693 h 3445776"/>
              <a:gd name="connsiteX28" fmla="*/ 7140106 w 11459207"/>
              <a:gd name="connsiteY28" fmla="*/ 3229583 h 3445776"/>
              <a:gd name="connsiteX29" fmla="*/ 7159561 w 11459207"/>
              <a:gd name="connsiteY29" fmla="*/ 1536970 h 3445776"/>
              <a:gd name="connsiteX30" fmla="*/ 7548668 w 11459207"/>
              <a:gd name="connsiteY30" fmla="*/ 2393004 h 3445776"/>
              <a:gd name="connsiteX31" fmla="*/ 7626489 w 11459207"/>
              <a:gd name="connsiteY31" fmla="*/ 1498059 h 3445776"/>
              <a:gd name="connsiteX32" fmla="*/ 8287970 w 11459207"/>
              <a:gd name="connsiteY32" fmla="*/ 3404681 h 3445776"/>
              <a:gd name="connsiteX33" fmla="*/ 8132327 w 11459207"/>
              <a:gd name="connsiteY33" fmla="*/ 1517515 h 3445776"/>
              <a:gd name="connsiteX34" fmla="*/ 8677076 w 11459207"/>
              <a:gd name="connsiteY34" fmla="*/ 2354093 h 3445776"/>
              <a:gd name="connsiteX35" fmla="*/ 8638166 w 11459207"/>
              <a:gd name="connsiteY35" fmla="*/ 1459149 h 3445776"/>
              <a:gd name="connsiteX36" fmla="*/ 9435834 w 11459207"/>
              <a:gd name="connsiteY36" fmla="*/ 1906621 h 3445776"/>
              <a:gd name="connsiteX37" fmla="*/ 9144004 w 11459207"/>
              <a:gd name="connsiteY37" fmla="*/ 1420238 h 3445776"/>
              <a:gd name="connsiteX38" fmla="*/ 10175136 w 11459207"/>
              <a:gd name="connsiteY38" fmla="*/ 1614791 h 3445776"/>
              <a:gd name="connsiteX39" fmla="*/ 9766574 w 11459207"/>
              <a:gd name="connsiteY39" fmla="*/ 1284051 h 3445776"/>
              <a:gd name="connsiteX40" fmla="*/ 11459187 w 11459207"/>
              <a:gd name="connsiteY40" fmla="*/ 1225685 h 3445776"/>
              <a:gd name="connsiteX41" fmla="*/ 9805485 w 11459207"/>
              <a:gd name="connsiteY41" fmla="*/ 914400 h 3445776"/>
              <a:gd name="connsiteX42" fmla="*/ 10739340 w 11459207"/>
              <a:gd name="connsiteY42" fmla="*/ 856034 h 3445776"/>
              <a:gd name="connsiteX43" fmla="*/ 9824940 w 11459207"/>
              <a:gd name="connsiteY43" fmla="*/ 583659 h 3445776"/>
              <a:gd name="connsiteX44" fmla="*/ 10894983 w 11459207"/>
              <a:gd name="connsiteY44" fmla="*/ 389106 h 3445776"/>
              <a:gd name="connsiteX45" fmla="*/ 9961127 w 11459207"/>
              <a:gd name="connsiteY45" fmla="*/ 214008 h 3445776"/>
              <a:gd name="connsiteX46" fmla="*/ 10486421 w 11459207"/>
              <a:gd name="connsiteY46" fmla="*/ 0 h 3445776"/>
              <a:gd name="connsiteX0" fmla="*/ 2081723 w 11459207"/>
              <a:gd name="connsiteY0" fmla="*/ 0 h 3795972"/>
              <a:gd name="connsiteX1" fmla="*/ 525298 w 11459207"/>
              <a:gd name="connsiteY1" fmla="*/ 622570 h 3795972"/>
              <a:gd name="connsiteX2" fmla="*/ 1750983 w 11459207"/>
              <a:gd name="connsiteY2" fmla="*/ 739302 h 3795972"/>
              <a:gd name="connsiteX3" fmla="*/ 4 w 11459207"/>
              <a:gd name="connsiteY3" fmla="*/ 1245140 h 3795972"/>
              <a:gd name="connsiteX4" fmla="*/ 1770438 w 11459207"/>
              <a:gd name="connsiteY4" fmla="*/ 1264596 h 3795972"/>
              <a:gd name="connsiteX5" fmla="*/ 875493 w 11459207"/>
              <a:gd name="connsiteY5" fmla="*/ 1556426 h 3795972"/>
              <a:gd name="connsiteX6" fmla="*/ 1809349 w 11459207"/>
              <a:gd name="connsiteY6" fmla="*/ 1536970 h 3795972"/>
              <a:gd name="connsiteX7" fmla="*/ 992225 w 11459207"/>
              <a:gd name="connsiteY7" fmla="*/ 2237362 h 3795972"/>
              <a:gd name="connsiteX8" fmla="*/ 2081723 w 11459207"/>
              <a:gd name="connsiteY8" fmla="*/ 1750979 h 3795972"/>
              <a:gd name="connsiteX9" fmla="*/ 1673161 w 11459207"/>
              <a:gd name="connsiteY9" fmla="*/ 2840477 h 3795972"/>
              <a:gd name="connsiteX10" fmla="*/ 2412464 w 11459207"/>
              <a:gd name="connsiteY10" fmla="*/ 1867711 h 3795972"/>
              <a:gd name="connsiteX11" fmla="*/ 2393008 w 11459207"/>
              <a:gd name="connsiteY11" fmla="*/ 3443591 h 3795972"/>
              <a:gd name="connsiteX12" fmla="*/ 2743204 w 11459207"/>
              <a:gd name="connsiteY12" fmla="*/ 3677055 h 3795972"/>
              <a:gd name="connsiteX13" fmla="*/ 3015578 w 11459207"/>
              <a:gd name="connsiteY13" fmla="*/ 1926077 h 3795972"/>
              <a:gd name="connsiteX14" fmla="*/ 3229587 w 11459207"/>
              <a:gd name="connsiteY14" fmla="*/ 2684834 h 3795972"/>
              <a:gd name="connsiteX15" fmla="*/ 3618693 w 11459207"/>
              <a:gd name="connsiteY15" fmla="*/ 1906621 h 3795972"/>
              <a:gd name="connsiteX16" fmla="*/ 3852157 w 11459207"/>
              <a:gd name="connsiteY16" fmla="*/ 3638145 h 3795972"/>
              <a:gd name="connsiteX17" fmla="*/ 4221808 w 11459207"/>
              <a:gd name="connsiteY17" fmla="*/ 1770434 h 3795972"/>
              <a:gd name="connsiteX18" fmla="*/ 4513638 w 11459207"/>
              <a:gd name="connsiteY18" fmla="*/ 2587557 h 3795972"/>
              <a:gd name="connsiteX19" fmla="*/ 4766557 w 11459207"/>
              <a:gd name="connsiteY19" fmla="*/ 1789889 h 3795972"/>
              <a:gd name="connsiteX20" fmla="*/ 5038932 w 11459207"/>
              <a:gd name="connsiteY20" fmla="*/ 3579779 h 3795972"/>
              <a:gd name="connsiteX21" fmla="*/ 5194574 w 11459207"/>
              <a:gd name="connsiteY21" fmla="*/ 1828800 h 3795972"/>
              <a:gd name="connsiteX22" fmla="*/ 5486404 w 11459207"/>
              <a:gd name="connsiteY22" fmla="*/ 2762655 h 3795972"/>
              <a:gd name="connsiteX23" fmla="*/ 5661502 w 11459207"/>
              <a:gd name="connsiteY23" fmla="*/ 1828800 h 3795972"/>
              <a:gd name="connsiteX24" fmla="*/ 5972787 w 11459207"/>
              <a:gd name="connsiteY24" fmla="*/ 3463047 h 3795972"/>
              <a:gd name="connsiteX25" fmla="*/ 6147885 w 11459207"/>
              <a:gd name="connsiteY25" fmla="*/ 1848255 h 3795972"/>
              <a:gd name="connsiteX26" fmla="*/ 6459170 w 11459207"/>
              <a:gd name="connsiteY26" fmla="*/ 2626468 h 3795972"/>
              <a:gd name="connsiteX27" fmla="*/ 6556447 w 11459207"/>
              <a:gd name="connsiteY27" fmla="*/ 1789889 h 3795972"/>
              <a:gd name="connsiteX28" fmla="*/ 7140106 w 11459207"/>
              <a:gd name="connsiteY28" fmla="*/ 3579779 h 3795972"/>
              <a:gd name="connsiteX29" fmla="*/ 7159561 w 11459207"/>
              <a:gd name="connsiteY29" fmla="*/ 1887166 h 3795972"/>
              <a:gd name="connsiteX30" fmla="*/ 7548668 w 11459207"/>
              <a:gd name="connsiteY30" fmla="*/ 2743200 h 3795972"/>
              <a:gd name="connsiteX31" fmla="*/ 7626489 w 11459207"/>
              <a:gd name="connsiteY31" fmla="*/ 1848255 h 3795972"/>
              <a:gd name="connsiteX32" fmla="*/ 8287970 w 11459207"/>
              <a:gd name="connsiteY32" fmla="*/ 3754877 h 3795972"/>
              <a:gd name="connsiteX33" fmla="*/ 8132327 w 11459207"/>
              <a:gd name="connsiteY33" fmla="*/ 1867711 h 3795972"/>
              <a:gd name="connsiteX34" fmla="*/ 8677076 w 11459207"/>
              <a:gd name="connsiteY34" fmla="*/ 2704289 h 3795972"/>
              <a:gd name="connsiteX35" fmla="*/ 8638166 w 11459207"/>
              <a:gd name="connsiteY35" fmla="*/ 1809345 h 3795972"/>
              <a:gd name="connsiteX36" fmla="*/ 9435834 w 11459207"/>
              <a:gd name="connsiteY36" fmla="*/ 2256817 h 3795972"/>
              <a:gd name="connsiteX37" fmla="*/ 9144004 w 11459207"/>
              <a:gd name="connsiteY37" fmla="*/ 1770434 h 3795972"/>
              <a:gd name="connsiteX38" fmla="*/ 10175136 w 11459207"/>
              <a:gd name="connsiteY38" fmla="*/ 1964987 h 3795972"/>
              <a:gd name="connsiteX39" fmla="*/ 9766574 w 11459207"/>
              <a:gd name="connsiteY39" fmla="*/ 1634247 h 3795972"/>
              <a:gd name="connsiteX40" fmla="*/ 11459187 w 11459207"/>
              <a:gd name="connsiteY40" fmla="*/ 1575881 h 3795972"/>
              <a:gd name="connsiteX41" fmla="*/ 9805485 w 11459207"/>
              <a:gd name="connsiteY41" fmla="*/ 1264596 h 3795972"/>
              <a:gd name="connsiteX42" fmla="*/ 10739340 w 11459207"/>
              <a:gd name="connsiteY42" fmla="*/ 1206230 h 3795972"/>
              <a:gd name="connsiteX43" fmla="*/ 9824940 w 11459207"/>
              <a:gd name="connsiteY43" fmla="*/ 933855 h 3795972"/>
              <a:gd name="connsiteX44" fmla="*/ 10894983 w 11459207"/>
              <a:gd name="connsiteY44" fmla="*/ 739302 h 3795972"/>
              <a:gd name="connsiteX45" fmla="*/ 9961127 w 11459207"/>
              <a:gd name="connsiteY45" fmla="*/ 564204 h 3795972"/>
              <a:gd name="connsiteX46" fmla="*/ 10486421 w 11459207"/>
              <a:gd name="connsiteY46" fmla="*/ 350196 h 3795972"/>
              <a:gd name="connsiteX0" fmla="*/ 2723748 w 11459207"/>
              <a:gd name="connsiteY0" fmla="*/ 0 h 3912704"/>
              <a:gd name="connsiteX1" fmla="*/ 525298 w 11459207"/>
              <a:gd name="connsiteY1" fmla="*/ 739302 h 3912704"/>
              <a:gd name="connsiteX2" fmla="*/ 1750983 w 11459207"/>
              <a:gd name="connsiteY2" fmla="*/ 856034 h 3912704"/>
              <a:gd name="connsiteX3" fmla="*/ 4 w 11459207"/>
              <a:gd name="connsiteY3" fmla="*/ 1361872 h 3912704"/>
              <a:gd name="connsiteX4" fmla="*/ 1770438 w 11459207"/>
              <a:gd name="connsiteY4" fmla="*/ 1381328 h 3912704"/>
              <a:gd name="connsiteX5" fmla="*/ 875493 w 11459207"/>
              <a:gd name="connsiteY5" fmla="*/ 1673158 h 3912704"/>
              <a:gd name="connsiteX6" fmla="*/ 1809349 w 11459207"/>
              <a:gd name="connsiteY6" fmla="*/ 1653702 h 3912704"/>
              <a:gd name="connsiteX7" fmla="*/ 992225 w 11459207"/>
              <a:gd name="connsiteY7" fmla="*/ 2354094 h 3912704"/>
              <a:gd name="connsiteX8" fmla="*/ 2081723 w 11459207"/>
              <a:gd name="connsiteY8" fmla="*/ 1867711 h 3912704"/>
              <a:gd name="connsiteX9" fmla="*/ 1673161 w 11459207"/>
              <a:gd name="connsiteY9" fmla="*/ 2957209 h 3912704"/>
              <a:gd name="connsiteX10" fmla="*/ 2412464 w 11459207"/>
              <a:gd name="connsiteY10" fmla="*/ 1984443 h 3912704"/>
              <a:gd name="connsiteX11" fmla="*/ 2393008 w 11459207"/>
              <a:gd name="connsiteY11" fmla="*/ 3560323 h 3912704"/>
              <a:gd name="connsiteX12" fmla="*/ 2743204 w 11459207"/>
              <a:gd name="connsiteY12" fmla="*/ 3793787 h 3912704"/>
              <a:gd name="connsiteX13" fmla="*/ 3015578 w 11459207"/>
              <a:gd name="connsiteY13" fmla="*/ 2042809 h 3912704"/>
              <a:gd name="connsiteX14" fmla="*/ 3229587 w 11459207"/>
              <a:gd name="connsiteY14" fmla="*/ 2801566 h 3912704"/>
              <a:gd name="connsiteX15" fmla="*/ 3618693 w 11459207"/>
              <a:gd name="connsiteY15" fmla="*/ 2023353 h 3912704"/>
              <a:gd name="connsiteX16" fmla="*/ 3852157 w 11459207"/>
              <a:gd name="connsiteY16" fmla="*/ 3754877 h 3912704"/>
              <a:gd name="connsiteX17" fmla="*/ 4221808 w 11459207"/>
              <a:gd name="connsiteY17" fmla="*/ 1887166 h 3912704"/>
              <a:gd name="connsiteX18" fmla="*/ 4513638 w 11459207"/>
              <a:gd name="connsiteY18" fmla="*/ 2704289 h 3912704"/>
              <a:gd name="connsiteX19" fmla="*/ 4766557 w 11459207"/>
              <a:gd name="connsiteY19" fmla="*/ 1906621 h 3912704"/>
              <a:gd name="connsiteX20" fmla="*/ 5038932 w 11459207"/>
              <a:gd name="connsiteY20" fmla="*/ 3696511 h 3912704"/>
              <a:gd name="connsiteX21" fmla="*/ 5194574 w 11459207"/>
              <a:gd name="connsiteY21" fmla="*/ 1945532 h 3912704"/>
              <a:gd name="connsiteX22" fmla="*/ 5486404 w 11459207"/>
              <a:gd name="connsiteY22" fmla="*/ 2879387 h 3912704"/>
              <a:gd name="connsiteX23" fmla="*/ 5661502 w 11459207"/>
              <a:gd name="connsiteY23" fmla="*/ 1945532 h 3912704"/>
              <a:gd name="connsiteX24" fmla="*/ 5972787 w 11459207"/>
              <a:gd name="connsiteY24" fmla="*/ 3579779 h 3912704"/>
              <a:gd name="connsiteX25" fmla="*/ 6147885 w 11459207"/>
              <a:gd name="connsiteY25" fmla="*/ 1964987 h 3912704"/>
              <a:gd name="connsiteX26" fmla="*/ 6459170 w 11459207"/>
              <a:gd name="connsiteY26" fmla="*/ 2743200 h 3912704"/>
              <a:gd name="connsiteX27" fmla="*/ 6556447 w 11459207"/>
              <a:gd name="connsiteY27" fmla="*/ 1906621 h 3912704"/>
              <a:gd name="connsiteX28" fmla="*/ 7140106 w 11459207"/>
              <a:gd name="connsiteY28" fmla="*/ 3696511 h 3912704"/>
              <a:gd name="connsiteX29" fmla="*/ 7159561 w 11459207"/>
              <a:gd name="connsiteY29" fmla="*/ 2003898 h 3912704"/>
              <a:gd name="connsiteX30" fmla="*/ 7548668 w 11459207"/>
              <a:gd name="connsiteY30" fmla="*/ 2859932 h 3912704"/>
              <a:gd name="connsiteX31" fmla="*/ 7626489 w 11459207"/>
              <a:gd name="connsiteY31" fmla="*/ 1964987 h 3912704"/>
              <a:gd name="connsiteX32" fmla="*/ 8287970 w 11459207"/>
              <a:gd name="connsiteY32" fmla="*/ 3871609 h 3912704"/>
              <a:gd name="connsiteX33" fmla="*/ 8132327 w 11459207"/>
              <a:gd name="connsiteY33" fmla="*/ 1984443 h 3912704"/>
              <a:gd name="connsiteX34" fmla="*/ 8677076 w 11459207"/>
              <a:gd name="connsiteY34" fmla="*/ 2821021 h 3912704"/>
              <a:gd name="connsiteX35" fmla="*/ 8638166 w 11459207"/>
              <a:gd name="connsiteY35" fmla="*/ 1926077 h 3912704"/>
              <a:gd name="connsiteX36" fmla="*/ 9435834 w 11459207"/>
              <a:gd name="connsiteY36" fmla="*/ 2373549 h 3912704"/>
              <a:gd name="connsiteX37" fmla="*/ 9144004 w 11459207"/>
              <a:gd name="connsiteY37" fmla="*/ 1887166 h 3912704"/>
              <a:gd name="connsiteX38" fmla="*/ 10175136 w 11459207"/>
              <a:gd name="connsiteY38" fmla="*/ 2081719 h 3912704"/>
              <a:gd name="connsiteX39" fmla="*/ 9766574 w 11459207"/>
              <a:gd name="connsiteY39" fmla="*/ 1750979 h 3912704"/>
              <a:gd name="connsiteX40" fmla="*/ 11459187 w 11459207"/>
              <a:gd name="connsiteY40" fmla="*/ 1692613 h 3912704"/>
              <a:gd name="connsiteX41" fmla="*/ 9805485 w 11459207"/>
              <a:gd name="connsiteY41" fmla="*/ 1381328 h 3912704"/>
              <a:gd name="connsiteX42" fmla="*/ 10739340 w 11459207"/>
              <a:gd name="connsiteY42" fmla="*/ 1322962 h 3912704"/>
              <a:gd name="connsiteX43" fmla="*/ 9824940 w 11459207"/>
              <a:gd name="connsiteY43" fmla="*/ 1050587 h 3912704"/>
              <a:gd name="connsiteX44" fmla="*/ 10894983 w 11459207"/>
              <a:gd name="connsiteY44" fmla="*/ 856034 h 3912704"/>
              <a:gd name="connsiteX45" fmla="*/ 9961127 w 11459207"/>
              <a:gd name="connsiteY45" fmla="*/ 680936 h 3912704"/>
              <a:gd name="connsiteX46" fmla="*/ 10486421 w 11459207"/>
              <a:gd name="connsiteY46" fmla="*/ 466928 h 3912704"/>
              <a:gd name="connsiteX0" fmla="*/ 2723748 w 11459207"/>
              <a:gd name="connsiteY0" fmla="*/ 97276 h 4009980"/>
              <a:gd name="connsiteX1" fmla="*/ 525298 w 11459207"/>
              <a:gd name="connsiteY1" fmla="*/ 836578 h 4009980"/>
              <a:gd name="connsiteX2" fmla="*/ 1750983 w 11459207"/>
              <a:gd name="connsiteY2" fmla="*/ 953310 h 4009980"/>
              <a:gd name="connsiteX3" fmla="*/ 4 w 11459207"/>
              <a:gd name="connsiteY3" fmla="*/ 1459148 h 4009980"/>
              <a:gd name="connsiteX4" fmla="*/ 1770438 w 11459207"/>
              <a:gd name="connsiteY4" fmla="*/ 1478604 h 4009980"/>
              <a:gd name="connsiteX5" fmla="*/ 875493 w 11459207"/>
              <a:gd name="connsiteY5" fmla="*/ 1770434 h 4009980"/>
              <a:gd name="connsiteX6" fmla="*/ 1809349 w 11459207"/>
              <a:gd name="connsiteY6" fmla="*/ 1750978 h 4009980"/>
              <a:gd name="connsiteX7" fmla="*/ 992225 w 11459207"/>
              <a:gd name="connsiteY7" fmla="*/ 2451370 h 4009980"/>
              <a:gd name="connsiteX8" fmla="*/ 2081723 w 11459207"/>
              <a:gd name="connsiteY8" fmla="*/ 1964987 h 4009980"/>
              <a:gd name="connsiteX9" fmla="*/ 1673161 w 11459207"/>
              <a:gd name="connsiteY9" fmla="*/ 3054485 h 4009980"/>
              <a:gd name="connsiteX10" fmla="*/ 2412464 w 11459207"/>
              <a:gd name="connsiteY10" fmla="*/ 2081719 h 4009980"/>
              <a:gd name="connsiteX11" fmla="*/ 2393008 w 11459207"/>
              <a:gd name="connsiteY11" fmla="*/ 3657599 h 4009980"/>
              <a:gd name="connsiteX12" fmla="*/ 2743204 w 11459207"/>
              <a:gd name="connsiteY12" fmla="*/ 3891063 h 4009980"/>
              <a:gd name="connsiteX13" fmla="*/ 3015578 w 11459207"/>
              <a:gd name="connsiteY13" fmla="*/ 2140085 h 4009980"/>
              <a:gd name="connsiteX14" fmla="*/ 3229587 w 11459207"/>
              <a:gd name="connsiteY14" fmla="*/ 2898842 h 4009980"/>
              <a:gd name="connsiteX15" fmla="*/ 3618693 w 11459207"/>
              <a:gd name="connsiteY15" fmla="*/ 2120629 h 4009980"/>
              <a:gd name="connsiteX16" fmla="*/ 3852157 w 11459207"/>
              <a:gd name="connsiteY16" fmla="*/ 3852153 h 4009980"/>
              <a:gd name="connsiteX17" fmla="*/ 4221808 w 11459207"/>
              <a:gd name="connsiteY17" fmla="*/ 1984442 h 4009980"/>
              <a:gd name="connsiteX18" fmla="*/ 4513638 w 11459207"/>
              <a:gd name="connsiteY18" fmla="*/ 2801565 h 4009980"/>
              <a:gd name="connsiteX19" fmla="*/ 4766557 w 11459207"/>
              <a:gd name="connsiteY19" fmla="*/ 2003897 h 4009980"/>
              <a:gd name="connsiteX20" fmla="*/ 5038932 w 11459207"/>
              <a:gd name="connsiteY20" fmla="*/ 3793787 h 4009980"/>
              <a:gd name="connsiteX21" fmla="*/ 5194574 w 11459207"/>
              <a:gd name="connsiteY21" fmla="*/ 2042808 h 4009980"/>
              <a:gd name="connsiteX22" fmla="*/ 5486404 w 11459207"/>
              <a:gd name="connsiteY22" fmla="*/ 2976663 h 4009980"/>
              <a:gd name="connsiteX23" fmla="*/ 5661502 w 11459207"/>
              <a:gd name="connsiteY23" fmla="*/ 2042808 h 4009980"/>
              <a:gd name="connsiteX24" fmla="*/ 5972787 w 11459207"/>
              <a:gd name="connsiteY24" fmla="*/ 3677055 h 4009980"/>
              <a:gd name="connsiteX25" fmla="*/ 6147885 w 11459207"/>
              <a:gd name="connsiteY25" fmla="*/ 2062263 h 4009980"/>
              <a:gd name="connsiteX26" fmla="*/ 6459170 w 11459207"/>
              <a:gd name="connsiteY26" fmla="*/ 2840476 h 4009980"/>
              <a:gd name="connsiteX27" fmla="*/ 6556447 w 11459207"/>
              <a:gd name="connsiteY27" fmla="*/ 2003897 h 4009980"/>
              <a:gd name="connsiteX28" fmla="*/ 7140106 w 11459207"/>
              <a:gd name="connsiteY28" fmla="*/ 3793787 h 4009980"/>
              <a:gd name="connsiteX29" fmla="*/ 7159561 w 11459207"/>
              <a:gd name="connsiteY29" fmla="*/ 2101174 h 4009980"/>
              <a:gd name="connsiteX30" fmla="*/ 7548668 w 11459207"/>
              <a:gd name="connsiteY30" fmla="*/ 2957208 h 4009980"/>
              <a:gd name="connsiteX31" fmla="*/ 7626489 w 11459207"/>
              <a:gd name="connsiteY31" fmla="*/ 2062263 h 4009980"/>
              <a:gd name="connsiteX32" fmla="*/ 8287970 w 11459207"/>
              <a:gd name="connsiteY32" fmla="*/ 3968885 h 4009980"/>
              <a:gd name="connsiteX33" fmla="*/ 8132327 w 11459207"/>
              <a:gd name="connsiteY33" fmla="*/ 2081719 h 4009980"/>
              <a:gd name="connsiteX34" fmla="*/ 8677076 w 11459207"/>
              <a:gd name="connsiteY34" fmla="*/ 2918297 h 4009980"/>
              <a:gd name="connsiteX35" fmla="*/ 8638166 w 11459207"/>
              <a:gd name="connsiteY35" fmla="*/ 2023353 h 4009980"/>
              <a:gd name="connsiteX36" fmla="*/ 9435834 w 11459207"/>
              <a:gd name="connsiteY36" fmla="*/ 2470825 h 4009980"/>
              <a:gd name="connsiteX37" fmla="*/ 9144004 w 11459207"/>
              <a:gd name="connsiteY37" fmla="*/ 1984442 h 4009980"/>
              <a:gd name="connsiteX38" fmla="*/ 10175136 w 11459207"/>
              <a:gd name="connsiteY38" fmla="*/ 2178995 h 4009980"/>
              <a:gd name="connsiteX39" fmla="*/ 9766574 w 11459207"/>
              <a:gd name="connsiteY39" fmla="*/ 1848255 h 4009980"/>
              <a:gd name="connsiteX40" fmla="*/ 11459187 w 11459207"/>
              <a:gd name="connsiteY40" fmla="*/ 1789889 h 4009980"/>
              <a:gd name="connsiteX41" fmla="*/ 9805485 w 11459207"/>
              <a:gd name="connsiteY41" fmla="*/ 1478604 h 4009980"/>
              <a:gd name="connsiteX42" fmla="*/ 10739340 w 11459207"/>
              <a:gd name="connsiteY42" fmla="*/ 1420238 h 4009980"/>
              <a:gd name="connsiteX43" fmla="*/ 9824940 w 11459207"/>
              <a:gd name="connsiteY43" fmla="*/ 1147863 h 4009980"/>
              <a:gd name="connsiteX44" fmla="*/ 10894983 w 11459207"/>
              <a:gd name="connsiteY44" fmla="*/ 953310 h 4009980"/>
              <a:gd name="connsiteX45" fmla="*/ 9961127 w 11459207"/>
              <a:gd name="connsiteY45" fmla="*/ 778212 h 4009980"/>
              <a:gd name="connsiteX46" fmla="*/ 9260736 w 11459207"/>
              <a:gd name="connsiteY46" fmla="*/ 0 h 4009980"/>
              <a:gd name="connsiteX0" fmla="*/ 2723748 w 11459207"/>
              <a:gd name="connsiteY0" fmla="*/ 175097 h 4087801"/>
              <a:gd name="connsiteX1" fmla="*/ 525298 w 11459207"/>
              <a:gd name="connsiteY1" fmla="*/ 914399 h 4087801"/>
              <a:gd name="connsiteX2" fmla="*/ 1750983 w 11459207"/>
              <a:gd name="connsiteY2" fmla="*/ 1031131 h 4087801"/>
              <a:gd name="connsiteX3" fmla="*/ 4 w 11459207"/>
              <a:gd name="connsiteY3" fmla="*/ 1536969 h 4087801"/>
              <a:gd name="connsiteX4" fmla="*/ 1770438 w 11459207"/>
              <a:gd name="connsiteY4" fmla="*/ 1556425 h 4087801"/>
              <a:gd name="connsiteX5" fmla="*/ 875493 w 11459207"/>
              <a:gd name="connsiteY5" fmla="*/ 1848255 h 4087801"/>
              <a:gd name="connsiteX6" fmla="*/ 1809349 w 11459207"/>
              <a:gd name="connsiteY6" fmla="*/ 1828799 h 4087801"/>
              <a:gd name="connsiteX7" fmla="*/ 992225 w 11459207"/>
              <a:gd name="connsiteY7" fmla="*/ 2529191 h 4087801"/>
              <a:gd name="connsiteX8" fmla="*/ 2081723 w 11459207"/>
              <a:gd name="connsiteY8" fmla="*/ 2042808 h 4087801"/>
              <a:gd name="connsiteX9" fmla="*/ 1673161 w 11459207"/>
              <a:gd name="connsiteY9" fmla="*/ 3132306 h 4087801"/>
              <a:gd name="connsiteX10" fmla="*/ 2412464 w 11459207"/>
              <a:gd name="connsiteY10" fmla="*/ 2159540 h 4087801"/>
              <a:gd name="connsiteX11" fmla="*/ 2393008 w 11459207"/>
              <a:gd name="connsiteY11" fmla="*/ 3735420 h 4087801"/>
              <a:gd name="connsiteX12" fmla="*/ 2743204 w 11459207"/>
              <a:gd name="connsiteY12" fmla="*/ 3968884 h 4087801"/>
              <a:gd name="connsiteX13" fmla="*/ 3015578 w 11459207"/>
              <a:gd name="connsiteY13" fmla="*/ 2217906 h 4087801"/>
              <a:gd name="connsiteX14" fmla="*/ 3229587 w 11459207"/>
              <a:gd name="connsiteY14" fmla="*/ 2976663 h 4087801"/>
              <a:gd name="connsiteX15" fmla="*/ 3618693 w 11459207"/>
              <a:gd name="connsiteY15" fmla="*/ 2198450 h 4087801"/>
              <a:gd name="connsiteX16" fmla="*/ 3852157 w 11459207"/>
              <a:gd name="connsiteY16" fmla="*/ 3929974 h 4087801"/>
              <a:gd name="connsiteX17" fmla="*/ 4221808 w 11459207"/>
              <a:gd name="connsiteY17" fmla="*/ 2062263 h 4087801"/>
              <a:gd name="connsiteX18" fmla="*/ 4513638 w 11459207"/>
              <a:gd name="connsiteY18" fmla="*/ 2879386 h 4087801"/>
              <a:gd name="connsiteX19" fmla="*/ 4766557 w 11459207"/>
              <a:gd name="connsiteY19" fmla="*/ 2081718 h 4087801"/>
              <a:gd name="connsiteX20" fmla="*/ 5038932 w 11459207"/>
              <a:gd name="connsiteY20" fmla="*/ 3871608 h 4087801"/>
              <a:gd name="connsiteX21" fmla="*/ 5194574 w 11459207"/>
              <a:gd name="connsiteY21" fmla="*/ 2120629 h 4087801"/>
              <a:gd name="connsiteX22" fmla="*/ 5486404 w 11459207"/>
              <a:gd name="connsiteY22" fmla="*/ 3054484 h 4087801"/>
              <a:gd name="connsiteX23" fmla="*/ 5661502 w 11459207"/>
              <a:gd name="connsiteY23" fmla="*/ 2120629 h 4087801"/>
              <a:gd name="connsiteX24" fmla="*/ 5972787 w 11459207"/>
              <a:gd name="connsiteY24" fmla="*/ 3754876 h 4087801"/>
              <a:gd name="connsiteX25" fmla="*/ 6147885 w 11459207"/>
              <a:gd name="connsiteY25" fmla="*/ 2140084 h 4087801"/>
              <a:gd name="connsiteX26" fmla="*/ 6459170 w 11459207"/>
              <a:gd name="connsiteY26" fmla="*/ 2918297 h 4087801"/>
              <a:gd name="connsiteX27" fmla="*/ 6556447 w 11459207"/>
              <a:gd name="connsiteY27" fmla="*/ 2081718 h 4087801"/>
              <a:gd name="connsiteX28" fmla="*/ 7140106 w 11459207"/>
              <a:gd name="connsiteY28" fmla="*/ 3871608 h 4087801"/>
              <a:gd name="connsiteX29" fmla="*/ 7159561 w 11459207"/>
              <a:gd name="connsiteY29" fmla="*/ 2178995 h 4087801"/>
              <a:gd name="connsiteX30" fmla="*/ 7548668 w 11459207"/>
              <a:gd name="connsiteY30" fmla="*/ 3035029 h 4087801"/>
              <a:gd name="connsiteX31" fmla="*/ 7626489 w 11459207"/>
              <a:gd name="connsiteY31" fmla="*/ 2140084 h 4087801"/>
              <a:gd name="connsiteX32" fmla="*/ 8287970 w 11459207"/>
              <a:gd name="connsiteY32" fmla="*/ 4046706 h 4087801"/>
              <a:gd name="connsiteX33" fmla="*/ 8132327 w 11459207"/>
              <a:gd name="connsiteY33" fmla="*/ 2159540 h 4087801"/>
              <a:gd name="connsiteX34" fmla="*/ 8677076 w 11459207"/>
              <a:gd name="connsiteY34" fmla="*/ 2996118 h 4087801"/>
              <a:gd name="connsiteX35" fmla="*/ 8638166 w 11459207"/>
              <a:gd name="connsiteY35" fmla="*/ 2101174 h 4087801"/>
              <a:gd name="connsiteX36" fmla="*/ 9435834 w 11459207"/>
              <a:gd name="connsiteY36" fmla="*/ 2548646 h 4087801"/>
              <a:gd name="connsiteX37" fmla="*/ 9144004 w 11459207"/>
              <a:gd name="connsiteY37" fmla="*/ 2062263 h 4087801"/>
              <a:gd name="connsiteX38" fmla="*/ 10175136 w 11459207"/>
              <a:gd name="connsiteY38" fmla="*/ 2256816 h 4087801"/>
              <a:gd name="connsiteX39" fmla="*/ 9766574 w 11459207"/>
              <a:gd name="connsiteY39" fmla="*/ 1926076 h 4087801"/>
              <a:gd name="connsiteX40" fmla="*/ 11459187 w 11459207"/>
              <a:gd name="connsiteY40" fmla="*/ 1867710 h 4087801"/>
              <a:gd name="connsiteX41" fmla="*/ 9805485 w 11459207"/>
              <a:gd name="connsiteY41" fmla="*/ 1556425 h 4087801"/>
              <a:gd name="connsiteX42" fmla="*/ 10739340 w 11459207"/>
              <a:gd name="connsiteY42" fmla="*/ 1498059 h 4087801"/>
              <a:gd name="connsiteX43" fmla="*/ 9824940 w 11459207"/>
              <a:gd name="connsiteY43" fmla="*/ 1225684 h 4087801"/>
              <a:gd name="connsiteX44" fmla="*/ 10894983 w 11459207"/>
              <a:gd name="connsiteY44" fmla="*/ 1031131 h 4087801"/>
              <a:gd name="connsiteX45" fmla="*/ 9961127 w 11459207"/>
              <a:gd name="connsiteY45" fmla="*/ 856033 h 4087801"/>
              <a:gd name="connsiteX46" fmla="*/ 8793808 w 11459207"/>
              <a:gd name="connsiteY46" fmla="*/ 0 h 4087801"/>
              <a:gd name="connsiteX0" fmla="*/ 2723748 w 11459207"/>
              <a:gd name="connsiteY0" fmla="*/ 330740 h 4243444"/>
              <a:gd name="connsiteX1" fmla="*/ 525298 w 11459207"/>
              <a:gd name="connsiteY1" fmla="*/ 1070042 h 4243444"/>
              <a:gd name="connsiteX2" fmla="*/ 1750983 w 11459207"/>
              <a:gd name="connsiteY2" fmla="*/ 1186774 h 4243444"/>
              <a:gd name="connsiteX3" fmla="*/ 4 w 11459207"/>
              <a:gd name="connsiteY3" fmla="*/ 1692612 h 4243444"/>
              <a:gd name="connsiteX4" fmla="*/ 1770438 w 11459207"/>
              <a:gd name="connsiteY4" fmla="*/ 1712068 h 4243444"/>
              <a:gd name="connsiteX5" fmla="*/ 875493 w 11459207"/>
              <a:gd name="connsiteY5" fmla="*/ 2003898 h 4243444"/>
              <a:gd name="connsiteX6" fmla="*/ 1809349 w 11459207"/>
              <a:gd name="connsiteY6" fmla="*/ 1984442 h 4243444"/>
              <a:gd name="connsiteX7" fmla="*/ 992225 w 11459207"/>
              <a:gd name="connsiteY7" fmla="*/ 2684834 h 4243444"/>
              <a:gd name="connsiteX8" fmla="*/ 2081723 w 11459207"/>
              <a:gd name="connsiteY8" fmla="*/ 2198451 h 4243444"/>
              <a:gd name="connsiteX9" fmla="*/ 1673161 w 11459207"/>
              <a:gd name="connsiteY9" fmla="*/ 3287949 h 4243444"/>
              <a:gd name="connsiteX10" fmla="*/ 2412464 w 11459207"/>
              <a:gd name="connsiteY10" fmla="*/ 2315183 h 4243444"/>
              <a:gd name="connsiteX11" fmla="*/ 2393008 w 11459207"/>
              <a:gd name="connsiteY11" fmla="*/ 3891063 h 4243444"/>
              <a:gd name="connsiteX12" fmla="*/ 2743204 w 11459207"/>
              <a:gd name="connsiteY12" fmla="*/ 4124527 h 4243444"/>
              <a:gd name="connsiteX13" fmla="*/ 3015578 w 11459207"/>
              <a:gd name="connsiteY13" fmla="*/ 2373549 h 4243444"/>
              <a:gd name="connsiteX14" fmla="*/ 3229587 w 11459207"/>
              <a:gd name="connsiteY14" fmla="*/ 3132306 h 4243444"/>
              <a:gd name="connsiteX15" fmla="*/ 3618693 w 11459207"/>
              <a:gd name="connsiteY15" fmla="*/ 2354093 h 4243444"/>
              <a:gd name="connsiteX16" fmla="*/ 3852157 w 11459207"/>
              <a:gd name="connsiteY16" fmla="*/ 4085617 h 4243444"/>
              <a:gd name="connsiteX17" fmla="*/ 4221808 w 11459207"/>
              <a:gd name="connsiteY17" fmla="*/ 2217906 h 4243444"/>
              <a:gd name="connsiteX18" fmla="*/ 4513638 w 11459207"/>
              <a:gd name="connsiteY18" fmla="*/ 3035029 h 4243444"/>
              <a:gd name="connsiteX19" fmla="*/ 4766557 w 11459207"/>
              <a:gd name="connsiteY19" fmla="*/ 2237361 h 4243444"/>
              <a:gd name="connsiteX20" fmla="*/ 5038932 w 11459207"/>
              <a:gd name="connsiteY20" fmla="*/ 4027251 h 4243444"/>
              <a:gd name="connsiteX21" fmla="*/ 5194574 w 11459207"/>
              <a:gd name="connsiteY21" fmla="*/ 2276272 h 4243444"/>
              <a:gd name="connsiteX22" fmla="*/ 5486404 w 11459207"/>
              <a:gd name="connsiteY22" fmla="*/ 3210127 h 4243444"/>
              <a:gd name="connsiteX23" fmla="*/ 5661502 w 11459207"/>
              <a:gd name="connsiteY23" fmla="*/ 2276272 h 4243444"/>
              <a:gd name="connsiteX24" fmla="*/ 5972787 w 11459207"/>
              <a:gd name="connsiteY24" fmla="*/ 3910519 h 4243444"/>
              <a:gd name="connsiteX25" fmla="*/ 6147885 w 11459207"/>
              <a:gd name="connsiteY25" fmla="*/ 2295727 h 4243444"/>
              <a:gd name="connsiteX26" fmla="*/ 6459170 w 11459207"/>
              <a:gd name="connsiteY26" fmla="*/ 3073940 h 4243444"/>
              <a:gd name="connsiteX27" fmla="*/ 6556447 w 11459207"/>
              <a:gd name="connsiteY27" fmla="*/ 2237361 h 4243444"/>
              <a:gd name="connsiteX28" fmla="*/ 7140106 w 11459207"/>
              <a:gd name="connsiteY28" fmla="*/ 4027251 h 4243444"/>
              <a:gd name="connsiteX29" fmla="*/ 7159561 w 11459207"/>
              <a:gd name="connsiteY29" fmla="*/ 2334638 h 4243444"/>
              <a:gd name="connsiteX30" fmla="*/ 7548668 w 11459207"/>
              <a:gd name="connsiteY30" fmla="*/ 3190672 h 4243444"/>
              <a:gd name="connsiteX31" fmla="*/ 7626489 w 11459207"/>
              <a:gd name="connsiteY31" fmla="*/ 2295727 h 4243444"/>
              <a:gd name="connsiteX32" fmla="*/ 8287970 w 11459207"/>
              <a:gd name="connsiteY32" fmla="*/ 4202349 h 4243444"/>
              <a:gd name="connsiteX33" fmla="*/ 8132327 w 11459207"/>
              <a:gd name="connsiteY33" fmla="*/ 2315183 h 4243444"/>
              <a:gd name="connsiteX34" fmla="*/ 8677076 w 11459207"/>
              <a:gd name="connsiteY34" fmla="*/ 3151761 h 4243444"/>
              <a:gd name="connsiteX35" fmla="*/ 8638166 w 11459207"/>
              <a:gd name="connsiteY35" fmla="*/ 2256817 h 4243444"/>
              <a:gd name="connsiteX36" fmla="*/ 9435834 w 11459207"/>
              <a:gd name="connsiteY36" fmla="*/ 2704289 h 4243444"/>
              <a:gd name="connsiteX37" fmla="*/ 9144004 w 11459207"/>
              <a:gd name="connsiteY37" fmla="*/ 2217906 h 4243444"/>
              <a:gd name="connsiteX38" fmla="*/ 10175136 w 11459207"/>
              <a:gd name="connsiteY38" fmla="*/ 2412459 h 4243444"/>
              <a:gd name="connsiteX39" fmla="*/ 9766574 w 11459207"/>
              <a:gd name="connsiteY39" fmla="*/ 2081719 h 4243444"/>
              <a:gd name="connsiteX40" fmla="*/ 11459187 w 11459207"/>
              <a:gd name="connsiteY40" fmla="*/ 2023353 h 4243444"/>
              <a:gd name="connsiteX41" fmla="*/ 9805485 w 11459207"/>
              <a:gd name="connsiteY41" fmla="*/ 1712068 h 4243444"/>
              <a:gd name="connsiteX42" fmla="*/ 10739340 w 11459207"/>
              <a:gd name="connsiteY42" fmla="*/ 1653702 h 4243444"/>
              <a:gd name="connsiteX43" fmla="*/ 9824940 w 11459207"/>
              <a:gd name="connsiteY43" fmla="*/ 1381327 h 4243444"/>
              <a:gd name="connsiteX44" fmla="*/ 10894983 w 11459207"/>
              <a:gd name="connsiteY44" fmla="*/ 1186774 h 4243444"/>
              <a:gd name="connsiteX45" fmla="*/ 9961127 w 11459207"/>
              <a:gd name="connsiteY45" fmla="*/ 1011676 h 4243444"/>
              <a:gd name="connsiteX46" fmla="*/ 6887187 w 11459207"/>
              <a:gd name="connsiteY46" fmla="*/ 0 h 4243444"/>
              <a:gd name="connsiteX0" fmla="*/ 2723748 w 11459207"/>
              <a:gd name="connsiteY0" fmla="*/ 330740 h 4243444"/>
              <a:gd name="connsiteX1" fmla="*/ 525298 w 11459207"/>
              <a:gd name="connsiteY1" fmla="*/ 1070042 h 4243444"/>
              <a:gd name="connsiteX2" fmla="*/ 1750983 w 11459207"/>
              <a:gd name="connsiteY2" fmla="*/ 1186774 h 4243444"/>
              <a:gd name="connsiteX3" fmla="*/ 4 w 11459207"/>
              <a:gd name="connsiteY3" fmla="*/ 1692612 h 4243444"/>
              <a:gd name="connsiteX4" fmla="*/ 1770438 w 11459207"/>
              <a:gd name="connsiteY4" fmla="*/ 1712068 h 4243444"/>
              <a:gd name="connsiteX5" fmla="*/ 875493 w 11459207"/>
              <a:gd name="connsiteY5" fmla="*/ 2003898 h 4243444"/>
              <a:gd name="connsiteX6" fmla="*/ 1809349 w 11459207"/>
              <a:gd name="connsiteY6" fmla="*/ 1984442 h 4243444"/>
              <a:gd name="connsiteX7" fmla="*/ 992225 w 11459207"/>
              <a:gd name="connsiteY7" fmla="*/ 2684834 h 4243444"/>
              <a:gd name="connsiteX8" fmla="*/ 2081723 w 11459207"/>
              <a:gd name="connsiteY8" fmla="*/ 2198451 h 4243444"/>
              <a:gd name="connsiteX9" fmla="*/ 1673161 w 11459207"/>
              <a:gd name="connsiteY9" fmla="*/ 3287949 h 4243444"/>
              <a:gd name="connsiteX10" fmla="*/ 2412464 w 11459207"/>
              <a:gd name="connsiteY10" fmla="*/ 2315183 h 4243444"/>
              <a:gd name="connsiteX11" fmla="*/ 2393008 w 11459207"/>
              <a:gd name="connsiteY11" fmla="*/ 3891063 h 4243444"/>
              <a:gd name="connsiteX12" fmla="*/ 2743204 w 11459207"/>
              <a:gd name="connsiteY12" fmla="*/ 4124527 h 4243444"/>
              <a:gd name="connsiteX13" fmla="*/ 3015578 w 11459207"/>
              <a:gd name="connsiteY13" fmla="*/ 2373549 h 4243444"/>
              <a:gd name="connsiteX14" fmla="*/ 3229587 w 11459207"/>
              <a:gd name="connsiteY14" fmla="*/ 3132306 h 4243444"/>
              <a:gd name="connsiteX15" fmla="*/ 3618693 w 11459207"/>
              <a:gd name="connsiteY15" fmla="*/ 2354093 h 4243444"/>
              <a:gd name="connsiteX16" fmla="*/ 3852157 w 11459207"/>
              <a:gd name="connsiteY16" fmla="*/ 4085617 h 4243444"/>
              <a:gd name="connsiteX17" fmla="*/ 4221808 w 11459207"/>
              <a:gd name="connsiteY17" fmla="*/ 2217906 h 4243444"/>
              <a:gd name="connsiteX18" fmla="*/ 4513638 w 11459207"/>
              <a:gd name="connsiteY18" fmla="*/ 3035029 h 4243444"/>
              <a:gd name="connsiteX19" fmla="*/ 4766557 w 11459207"/>
              <a:gd name="connsiteY19" fmla="*/ 2237361 h 4243444"/>
              <a:gd name="connsiteX20" fmla="*/ 5038932 w 11459207"/>
              <a:gd name="connsiteY20" fmla="*/ 4027251 h 4243444"/>
              <a:gd name="connsiteX21" fmla="*/ 5194574 w 11459207"/>
              <a:gd name="connsiteY21" fmla="*/ 2276272 h 4243444"/>
              <a:gd name="connsiteX22" fmla="*/ 5486404 w 11459207"/>
              <a:gd name="connsiteY22" fmla="*/ 3210127 h 4243444"/>
              <a:gd name="connsiteX23" fmla="*/ 5661502 w 11459207"/>
              <a:gd name="connsiteY23" fmla="*/ 2276272 h 4243444"/>
              <a:gd name="connsiteX24" fmla="*/ 5972787 w 11459207"/>
              <a:gd name="connsiteY24" fmla="*/ 3910519 h 4243444"/>
              <a:gd name="connsiteX25" fmla="*/ 6147885 w 11459207"/>
              <a:gd name="connsiteY25" fmla="*/ 2295727 h 4243444"/>
              <a:gd name="connsiteX26" fmla="*/ 6459170 w 11459207"/>
              <a:gd name="connsiteY26" fmla="*/ 3073940 h 4243444"/>
              <a:gd name="connsiteX27" fmla="*/ 6556447 w 11459207"/>
              <a:gd name="connsiteY27" fmla="*/ 2237361 h 4243444"/>
              <a:gd name="connsiteX28" fmla="*/ 7140106 w 11459207"/>
              <a:gd name="connsiteY28" fmla="*/ 4027251 h 4243444"/>
              <a:gd name="connsiteX29" fmla="*/ 7159561 w 11459207"/>
              <a:gd name="connsiteY29" fmla="*/ 2334638 h 4243444"/>
              <a:gd name="connsiteX30" fmla="*/ 7548668 w 11459207"/>
              <a:gd name="connsiteY30" fmla="*/ 3190672 h 4243444"/>
              <a:gd name="connsiteX31" fmla="*/ 7626489 w 11459207"/>
              <a:gd name="connsiteY31" fmla="*/ 2295727 h 4243444"/>
              <a:gd name="connsiteX32" fmla="*/ 8287970 w 11459207"/>
              <a:gd name="connsiteY32" fmla="*/ 4202349 h 4243444"/>
              <a:gd name="connsiteX33" fmla="*/ 8132327 w 11459207"/>
              <a:gd name="connsiteY33" fmla="*/ 2315183 h 4243444"/>
              <a:gd name="connsiteX34" fmla="*/ 8677076 w 11459207"/>
              <a:gd name="connsiteY34" fmla="*/ 3151761 h 4243444"/>
              <a:gd name="connsiteX35" fmla="*/ 8638166 w 11459207"/>
              <a:gd name="connsiteY35" fmla="*/ 2256817 h 4243444"/>
              <a:gd name="connsiteX36" fmla="*/ 9435834 w 11459207"/>
              <a:gd name="connsiteY36" fmla="*/ 2704289 h 4243444"/>
              <a:gd name="connsiteX37" fmla="*/ 9144004 w 11459207"/>
              <a:gd name="connsiteY37" fmla="*/ 2217906 h 4243444"/>
              <a:gd name="connsiteX38" fmla="*/ 10175136 w 11459207"/>
              <a:gd name="connsiteY38" fmla="*/ 2412459 h 4243444"/>
              <a:gd name="connsiteX39" fmla="*/ 9766574 w 11459207"/>
              <a:gd name="connsiteY39" fmla="*/ 2081719 h 4243444"/>
              <a:gd name="connsiteX40" fmla="*/ 11459187 w 11459207"/>
              <a:gd name="connsiteY40" fmla="*/ 2023353 h 4243444"/>
              <a:gd name="connsiteX41" fmla="*/ 9805485 w 11459207"/>
              <a:gd name="connsiteY41" fmla="*/ 1712068 h 4243444"/>
              <a:gd name="connsiteX42" fmla="*/ 10739340 w 11459207"/>
              <a:gd name="connsiteY42" fmla="*/ 1653702 h 4243444"/>
              <a:gd name="connsiteX43" fmla="*/ 9824940 w 11459207"/>
              <a:gd name="connsiteY43" fmla="*/ 1381327 h 4243444"/>
              <a:gd name="connsiteX44" fmla="*/ 10894983 w 11459207"/>
              <a:gd name="connsiteY44" fmla="*/ 1186774 h 4243444"/>
              <a:gd name="connsiteX45" fmla="*/ 9961127 w 11459207"/>
              <a:gd name="connsiteY45" fmla="*/ 1011676 h 4243444"/>
              <a:gd name="connsiteX46" fmla="*/ 2782111 w 11459207"/>
              <a:gd name="connsiteY46" fmla="*/ 349053 h 4243444"/>
              <a:gd name="connsiteX47" fmla="*/ 6887187 w 11459207"/>
              <a:gd name="connsiteY47" fmla="*/ 0 h 424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459207" h="4243444">
                <a:moveTo>
                  <a:pt x="2723748" y="330740"/>
                </a:moveTo>
                <a:cubicBezTo>
                  <a:pt x="2094693" y="410182"/>
                  <a:pt x="687425" y="927370"/>
                  <a:pt x="525298" y="1070042"/>
                </a:cubicBezTo>
                <a:cubicBezTo>
                  <a:pt x="363171" y="1212714"/>
                  <a:pt x="1838532" y="1083012"/>
                  <a:pt x="1750983" y="1186774"/>
                </a:cubicBezTo>
                <a:cubicBezTo>
                  <a:pt x="1663434" y="1290536"/>
                  <a:pt x="-3239" y="1605063"/>
                  <a:pt x="4" y="1692612"/>
                </a:cubicBezTo>
                <a:cubicBezTo>
                  <a:pt x="3246" y="1780161"/>
                  <a:pt x="1624523" y="1660187"/>
                  <a:pt x="1770438" y="1712068"/>
                </a:cubicBezTo>
                <a:cubicBezTo>
                  <a:pt x="1916353" y="1763949"/>
                  <a:pt x="869008" y="1958502"/>
                  <a:pt x="875493" y="2003898"/>
                </a:cubicBezTo>
                <a:cubicBezTo>
                  <a:pt x="881978" y="2049294"/>
                  <a:pt x="1789894" y="1870953"/>
                  <a:pt x="1809349" y="1984442"/>
                </a:cubicBezTo>
                <a:cubicBezTo>
                  <a:pt x="1828804" y="2097931"/>
                  <a:pt x="946829" y="2649166"/>
                  <a:pt x="992225" y="2684834"/>
                </a:cubicBezTo>
                <a:cubicBezTo>
                  <a:pt x="1037621" y="2720502"/>
                  <a:pt x="1968234" y="2097932"/>
                  <a:pt x="2081723" y="2198451"/>
                </a:cubicBezTo>
                <a:cubicBezTo>
                  <a:pt x="2195212" y="2298970"/>
                  <a:pt x="1618038" y="3268494"/>
                  <a:pt x="1673161" y="3287949"/>
                </a:cubicBezTo>
                <a:cubicBezTo>
                  <a:pt x="1728284" y="3307404"/>
                  <a:pt x="2292490" y="2214664"/>
                  <a:pt x="2412464" y="2315183"/>
                </a:cubicBezTo>
                <a:cubicBezTo>
                  <a:pt x="2532439" y="2415702"/>
                  <a:pt x="2337885" y="3589506"/>
                  <a:pt x="2393008" y="3891063"/>
                </a:cubicBezTo>
                <a:cubicBezTo>
                  <a:pt x="2448131" y="4192620"/>
                  <a:pt x="2639442" y="4377446"/>
                  <a:pt x="2743204" y="4124527"/>
                </a:cubicBezTo>
                <a:cubicBezTo>
                  <a:pt x="2846966" y="3871608"/>
                  <a:pt x="2934514" y="2538919"/>
                  <a:pt x="3015578" y="2373549"/>
                </a:cubicBezTo>
                <a:cubicBezTo>
                  <a:pt x="3096642" y="2208179"/>
                  <a:pt x="3129068" y="3135549"/>
                  <a:pt x="3229587" y="3132306"/>
                </a:cubicBezTo>
                <a:cubicBezTo>
                  <a:pt x="3330106" y="3129063"/>
                  <a:pt x="3514931" y="2195208"/>
                  <a:pt x="3618693" y="2354093"/>
                </a:cubicBezTo>
                <a:cubicBezTo>
                  <a:pt x="3722455" y="2512978"/>
                  <a:pt x="3751638" y="4108315"/>
                  <a:pt x="3852157" y="4085617"/>
                </a:cubicBezTo>
                <a:cubicBezTo>
                  <a:pt x="3952676" y="4062919"/>
                  <a:pt x="4111561" y="2393004"/>
                  <a:pt x="4221808" y="2217906"/>
                </a:cubicBezTo>
                <a:cubicBezTo>
                  <a:pt x="4332055" y="2042808"/>
                  <a:pt x="4422847" y="3031787"/>
                  <a:pt x="4513638" y="3035029"/>
                </a:cubicBezTo>
                <a:cubicBezTo>
                  <a:pt x="4604429" y="3038271"/>
                  <a:pt x="4679008" y="2071991"/>
                  <a:pt x="4766557" y="2237361"/>
                </a:cubicBezTo>
                <a:cubicBezTo>
                  <a:pt x="4854106" y="2402731"/>
                  <a:pt x="4967596" y="4020766"/>
                  <a:pt x="5038932" y="4027251"/>
                </a:cubicBezTo>
                <a:cubicBezTo>
                  <a:pt x="5110268" y="4033736"/>
                  <a:pt x="5119995" y="2412459"/>
                  <a:pt x="5194574" y="2276272"/>
                </a:cubicBezTo>
                <a:cubicBezTo>
                  <a:pt x="5269153" y="2140085"/>
                  <a:pt x="5408583" y="3210127"/>
                  <a:pt x="5486404" y="3210127"/>
                </a:cubicBezTo>
                <a:cubicBezTo>
                  <a:pt x="5564225" y="3210127"/>
                  <a:pt x="5580438" y="2159540"/>
                  <a:pt x="5661502" y="2276272"/>
                </a:cubicBezTo>
                <a:cubicBezTo>
                  <a:pt x="5742566" y="2393004"/>
                  <a:pt x="5891723" y="3907277"/>
                  <a:pt x="5972787" y="3910519"/>
                </a:cubicBezTo>
                <a:cubicBezTo>
                  <a:pt x="6053851" y="3913761"/>
                  <a:pt x="6066821" y="2435157"/>
                  <a:pt x="6147885" y="2295727"/>
                </a:cubicBezTo>
                <a:cubicBezTo>
                  <a:pt x="6228949" y="2156297"/>
                  <a:pt x="6391076" y="3083668"/>
                  <a:pt x="6459170" y="3073940"/>
                </a:cubicBezTo>
                <a:cubicBezTo>
                  <a:pt x="6527264" y="3064212"/>
                  <a:pt x="6442958" y="2078476"/>
                  <a:pt x="6556447" y="2237361"/>
                </a:cubicBezTo>
                <a:cubicBezTo>
                  <a:pt x="6669936" y="2396246"/>
                  <a:pt x="7039587" y="4011038"/>
                  <a:pt x="7140106" y="4027251"/>
                </a:cubicBezTo>
                <a:cubicBezTo>
                  <a:pt x="7240625" y="4043464"/>
                  <a:pt x="7091467" y="2474068"/>
                  <a:pt x="7159561" y="2334638"/>
                </a:cubicBezTo>
                <a:cubicBezTo>
                  <a:pt x="7227655" y="2195208"/>
                  <a:pt x="7470847" y="3197157"/>
                  <a:pt x="7548668" y="3190672"/>
                </a:cubicBezTo>
                <a:cubicBezTo>
                  <a:pt x="7626489" y="3184187"/>
                  <a:pt x="7503272" y="2127114"/>
                  <a:pt x="7626489" y="2295727"/>
                </a:cubicBezTo>
                <a:cubicBezTo>
                  <a:pt x="7749706" y="2464340"/>
                  <a:pt x="8203664" y="4199106"/>
                  <a:pt x="8287970" y="4202349"/>
                </a:cubicBezTo>
                <a:cubicBezTo>
                  <a:pt x="8372276" y="4205592"/>
                  <a:pt x="8067476" y="2490281"/>
                  <a:pt x="8132327" y="2315183"/>
                </a:cubicBezTo>
                <a:cubicBezTo>
                  <a:pt x="8197178" y="2140085"/>
                  <a:pt x="8592770" y="3161489"/>
                  <a:pt x="8677076" y="3151761"/>
                </a:cubicBezTo>
                <a:cubicBezTo>
                  <a:pt x="8761382" y="3142033"/>
                  <a:pt x="8511706" y="2331396"/>
                  <a:pt x="8638166" y="2256817"/>
                </a:cubicBezTo>
                <a:cubicBezTo>
                  <a:pt x="8764626" y="2182238"/>
                  <a:pt x="9351528" y="2710774"/>
                  <a:pt x="9435834" y="2704289"/>
                </a:cubicBezTo>
                <a:cubicBezTo>
                  <a:pt x="9520140" y="2697804"/>
                  <a:pt x="9020787" y="2266544"/>
                  <a:pt x="9144004" y="2217906"/>
                </a:cubicBezTo>
                <a:cubicBezTo>
                  <a:pt x="9267221" y="2169268"/>
                  <a:pt x="10071374" y="2435157"/>
                  <a:pt x="10175136" y="2412459"/>
                </a:cubicBezTo>
                <a:cubicBezTo>
                  <a:pt x="10278898" y="2389761"/>
                  <a:pt x="9552566" y="2146570"/>
                  <a:pt x="9766574" y="2081719"/>
                </a:cubicBezTo>
                <a:cubicBezTo>
                  <a:pt x="9980582" y="2016868"/>
                  <a:pt x="11452702" y="2084961"/>
                  <a:pt x="11459187" y="2023353"/>
                </a:cubicBezTo>
                <a:cubicBezTo>
                  <a:pt x="11465672" y="1961745"/>
                  <a:pt x="9925460" y="1773677"/>
                  <a:pt x="9805485" y="1712068"/>
                </a:cubicBezTo>
                <a:cubicBezTo>
                  <a:pt x="9685511" y="1650460"/>
                  <a:pt x="10736098" y="1708825"/>
                  <a:pt x="10739340" y="1653702"/>
                </a:cubicBezTo>
                <a:cubicBezTo>
                  <a:pt x="10742582" y="1598579"/>
                  <a:pt x="9799000" y="1459148"/>
                  <a:pt x="9824940" y="1381327"/>
                </a:cubicBezTo>
                <a:cubicBezTo>
                  <a:pt x="9850880" y="1303506"/>
                  <a:pt x="10872285" y="1248382"/>
                  <a:pt x="10894983" y="1186774"/>
                </a:cubicBezTo>
                <a:cubicBezTo>
                  <a:pt x="10917681" y="1125166"/>
                  <a:pt x="11313272" y="1151296"/>
                  <a:pt x="9961127" y="1011676"/>
                </a:cubicBezTo>
                <a:cubicBezTo>
                  <a:pt x="8608982" y="872056"/>
                  <a:pt x="3294434" y="517666"/>
                  <a:pt x="2782111" y="349053"/>
                </a:cubicBezTo>
                <a:cubicBezTo>
                  <a:pt x="2269788" y="180440"/>
                  <a:pt x="6919612" y="6295"/>
                  <a:pt x="6887187" y="0"/>
                </a:cubicBezTo>
              </a:path>
            </a:pathLst>
          </a:custGeom>
          <a:solidFill>
            <a:srgbClr val="2F3942"/>
          </a:solidFill>
          <a:ln>
            <a:solidFill>
              <a:srgbClr val="2F3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259475" y="-30079"/>
            <a:ext cx="765592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5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LICENÇAS E AUTORIZAÇÕES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25C639F-CE83-44FC-8EED-49022BC89E90}"/>
              </a:ext>
            </a:extLst>
          </p:cNvPr>
          <p:cNvSpPr/>
          <p:nvPr/>
        </p:nvSpPr>
        <p:spPr>
          <a:xfrm>
            <a:off x="788404" y="3975556"/>
            <a:ext cx="9144000" cy="49398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Dependendo do segmento de atuação, determinadas empresas precisam ter certas licenças e autorizações, como a licença ambiental. Confira em detalhes:</a:t>
            </a:r>
          </a:p>
          <a:p>
            <a:pPr algn="just"/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Alvará de Funcionamento;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Licença Ambiental;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Licença Sanitária;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AVCB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70FAC2C-8928-47CC-A927-F3480B721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1733565"/>
            <a:ext cx="7848600" cy="681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58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/>
          <p:nvPr/>
        </p:nvSpPr>
        <p:spPr>
          <a:xfrm flipH="1">
            <a:off x="-1155854" y="-1282243"/>
            <a:ext cx="11762362" cy="5257799"/>
          </a:xfrm>
          <a:custGeom>
            <a:avLst/>
            <a:gdLst>
              <a:gd name="connsiteX0" fmla="*/ 1789893 w 11459207"/>
              <a:gd name="connsiteY0" fmla="*/ 58366 h 3445776"/>
              <a:gd name="connsiteX1" fmla="*/ 525298 w 11459207"/>
              <a:gd name="connsiteY1" fmla="*/ 272374 h 3445776"/>
              <a:gd name="connsiteX2" fmla="*/ 1750983 w 11459207"/>
              <a:gd name="connsiteY2" fmla="*/ 389106 h 3445776"/>
              <a:gd name="connsiteX3" fmla="*/ 4 w 11459207"/>
              <a:gd name="connsiteY3" fmla="*/ 894944 h 3445776"/>
              <a:gd name="connsiteX4" fmla="*/ 1770438 w 11459207"/>
              <a:gd name="connsiteY4" fmla="*/ 914400 h 3445776"/>
              <a:gd name="connsiteX5" fmla="*/ 875493 w 11459207"/>
              <a:gd name="connsiteY5" fmla="*/ 1206230 h 3445776"/>
              <a:gd name="connsiteX6" fmla="*/ 1809349 w 11459207"/>
              <a:gd name="connsiteY6" fmla="*/ 1186774 h 3445776"/>
              <a:gd name="connsiteX7" fmla="*/ 992225 w 11459207"/>
              <a:gd name="connsiteY7" fmla="*/ 1887166 h 3445776"/>
              <a:gd name="connsiteX8" fmla="*/ 2081723 w 11459207"/>
              <a:gd name="connsiteY8" fmla="*/ 1400783 h 3445776"/>
              <a:gd name="connsiteX9" fmla="*/ 1673161 w 11459207"/>
              <a:gd name="connsiteY9" fmla="*/ 2490281 h 3445776"/>
              <a:gd name="connsiteX10" fmla="*/ 2412464 w 11459207"/>
              <a:gd name="connsiteY10" fmla="*/ 1517515 h 3445776"/>
              <a:gd name="connsiteX11" fmla="*/ 2393008 w 11459207"/>
              <a:gd name="connsiteY11" fmla="*/ 3093395 h 3445776"/>
              <a:gd name="connsiteX12" fmla="*/ 2743204 w 11459207"/>
              <a:gd name="connsiteY12" fmla="*/ 3326859 h 3445776"/>
              <a:gd name="connsiteX13" fmla="*/ 3015578 w 11459207"/>
              <a:gd name="connsiteY13" fmla="*/ 1575881 h 3445776"/>
              <a:gd name="connsiteX14" fmla="*/ 3229587 w 11459207"/>
              <a:gd name="connsiteY14" fmla="*/ 2334638 h 3445776"/>
              <a:gd name="connsiteX15" fmla="*/ 3618693 w 11459207"/>
              <a:gd name="connsiteY15" fmla="*/ 1556425 h 3445776"/>
              <a:gd name="connsiteX16" fmla="*/ 3852157 w 11459207"/>
              <a:gd name="connsiteY16" fmla="*/ 3287949 h 3445776"/>
              <a:gd name="connsiteX17" fmla="*/ 4221808 w 11459207"/>
              <a:gd name="connsiteY17" fmla="*/ 1420238 h 3445776"/>
              <a:gd name="connsiteX18" fmla="*/ 4513638 w 11459207"/>
              <a:gd name="connsiteY18" fmla="*/ 2237361 h 3445776"/>
              <a:gd name="connsiteX19" fmla="*/ 4766557 w 11459207"/>
              <a:gd name="connsiteY19" fmla="*/ 1439693 h 3445776"/>
              <a:gd name="connsiteX20" fmla="*/ 5038932 w 11459207"/>
              <a:gd name="connsiteY20" fmla="*/ 3229583 h 3445776"/>
              <a:gd name="connsiteX21" fmla="*/ 5194574 w 11459207"/>
              <a:gd name="connsiteY21" fmla="*/ 1478604 h 3445776"/>
              <a:gd name="connsiteX22" fmla="*/ 5486404 w 11459207"/>
              <a:gd name="connsiteY22" fmla="*/ 2412459 h 3445776"/>
              <a:gd name="connsiteX23" fmla="*/ 5661502 w 11459207"/>
              <a:gd name="connsiteY23" fmla="*/ 1478604 h 3445776"/>
              <a:gd name="connsiteX24" fmla="*/ 5972787 w 11459207"/>
              <a:gd name="connsiteY24" fmla="*/ 3112851 h 3445776"/>
              <a:gd name="connsiteX25" fmla="*/ 6147885 w 11459207"/>
              <a:gd name="connsiteY25" fmla="*/ 1498059 h 3445776"/>
              <a:gd name="connsiteX26" fmla="*/ 6459170 w 11459207"/>
              <a:gd name="connsiteY26" fmla="*/ 2276272 h 3445776"/>
              <a:gd name="connsiteX27" fmla="*/ 6556447 w 11459207"/>
              <a:gd name="connsiteY27" fmla="*/ 1439693 h 3445776"/>
              <a:gd name="connsiteX28" fmla="*/ 7140106 w 11459207"/>
              <a:gd name="connsiteY28" fmla="*/ 3229583 h 3445776"/>
              <a:gd name="connsiteX29" fmla="*/ 7159561 w 11459207"/>
              <a:gd name="connsiteY29" fmla="*/ 1536970 h 3445776"/>
              <a:gd name="connsiteX30" fmla="*/ 7548668 w 11459207"/>
              <a:gd name="connsiteY30" fmla="*/ 2393004 h 3445776"/>
              <a:gd name="connsiteX31" fmla="*/ 7626489 w 11459207"/>
              <a:gd name="connsiteY31" fmla="*/ 1498059 h 3445776"/>
              <a:gd name="connsiteX32" fmla="*/ 8287970 w 11459207"/>
              <a:gd name="connsiteY32" fmla="*/ 3404681 h 3445776"/>
              <a:gd name="connsiteX33" fmla="*/ 8132327 w 11459207"/>
              <a:gd name="connsiteY33" fmla="*/ 1517515 h 3445776"/>
              <a:gd name="connsiteX34" fmla="*/ 8677076 w 11459207"/>
              <a:gd name="connsiteY34" fmla="*/ 2354093 h 3445776"/>
              <a:gd name="connsiteX35" fmla="*/ 8638166 w 11459207"/>
              <a:gd name="connsiteY35" fmla="*/ 1459149 h 3445776"/>
              <a:gd name="connsiteX36" fmla="*/ 9435834 w 11459207"/>
              <a:gd name="connsiteY36" fmla="*/ 1906621 h 3445776"/>
              <a:gd name="connsiteX37" fmla="*/ 9144004 w 11459207"/>
              <a:gd name="connsiteY37" fmla="*/ 1420238 h 3445776"/>
              <a:gd name="connsiteX38" fmla="*/ 10175136 w 11459207"/>
              <a:gd name="connsiteY38" fmla="*/ 1614791 h 3445776"/>
              <a:gd name="connsiteX39" fmla="*/ 9766574 w 11459207"/>
              <a:gd name="connsiteY39" fmla="*/ 1284051 h 3445776"/>
              <a:gd name="connsiteX40" fmla="*/ 11459187 w 11459207"/>
              <a:gd name="connsiteY40" fmla="*/ 1225685 h 3445776"/>
              <a:gd name="connsiteX41" fmla="*/ 9805485 w 11459207"/>
              <a:gd name="connsiteY41" fmla="*/ 914400 h 3445776"/>
              <a:gd name="connsiteX42" fmla="*/ 10739340 w 11459207"/>
              <a:gd name="connsiteY42" fmla="*/ 856034 h 3445776"/>
              <a:gd name="connsiteX43" fmla="*/ 9824940 w 11459207"/>
              <a:gd name="connsiteY43" fmla="*/ 583659 h 3445776"/>
              <a:gd name="connsiteX44" fmla="*/ 10894983 w 11459207"/>
              <a:gd name="connsiteY44" fmla="*/ 389106 h 3445776"/>
              <a:gd name="connsiteX45" fmla="*/ 9961127 w 11459207"/>
              <a:gd name="connsiteY45" fmla="*/ 214008 h 3445776"/>
              <a:gd name="connsiteX46" fmla="*/ 10486421 w 11459207"/>
              <a:gd name="connsiteY46" fmla="*/ 0 h 3445776"/>
              <a:gd name="connsiteX0" fmla="*/ 2081723 w 11459207"/>
              <a:gd name="connsiteY0" fmla="*/ 0 h 3795972"/>
              <a:gd name="connsiteX1" fmla="*/ 525298 w 11459207"/>
              <a:gd name="connsiteY1" fmla="*/ 622570 h 3795972"/>
              <a:gd name="connsiteX2" fmla="*/ 1750983 w 11459207"/>
              <a:gd name="connsiteY2" fmla="*/ 739302 h 3795972"/>
              <a:gd name="connsiteX3" fmla="*/ 4 w 11459207"/>
              <a:gd name="connsiteY3" fmla="*/ 1245140 h 3795972"/>
              <a:gd name="connsiteX4" fmla="*/ 1770438 w 11459207"/>
              <a:gd name="connsiteY4" fmla="*/ 1264596 h 3795972"/>
              <a:gd name="connsiteX5" fmla="*/ 875493 w 11459207"/>
              <a:gd name="connsiteY5" fmla="*/ 1556426 h 3795972"/>
              <a:gd name="connsiteX6" fmla="*/ 1809349 w 11459207"/>
              <a:gd name="connsiteY6" fmla="*/ 1536970 h 3795972"/>
              <a:gd name="connsiteX7" fmla="*/ 992225 w 11459207"/>
              <a:gd name="connsiteY7" fmla="*/ 2237362 h 3795972"/>
              <a:gd name="connsiteX8" fmla="*/ 2081723 w 11459207"/>
              <a:gd name="connsiteY8" fmla="*/ 1750979 h 3795972"/>
              <a:gd name="connsiteX9" fmla="*/ 1673161 w 11459207"/>
              <a:gd name="connsiteY9" fmla="*/ 2840477 h 3795972"/>
              <a:gd name="connsiteX10" fmla="*/ 2412464 w 11459207"/>
              <a:gd name="connsiteY10" fmla="*/ 1867711 h 3795972"/>
              <a:gd name="connsiteX11" fmla="*/ 2393008 w 11459207"/>
              <a:gd name="connsiteY11" fmla="*/ 3443591 h 3795972"/>
              <a:gd name="connsiteX12" fmla="*/ 2743204 w 11459207"/>
              <a:gd name="connsiteY12" fmla="*/ 3677055 h 3795972"/>
              <a:gd name="connsiteX13" fmla="*/ 3015578 w 11459207"/>
              <a:gd name="connsiteY13" fmla="*/ 1926077 h 3795972"/>
              <a:gd name="connsiteX14" fmla="*/ 3229587 w 11459207"/>
              <a:gd name="connsiteY14" fmla="*/ 2684834 h 3795972"/>
              <a:gd name="connsiteX15" fmla="*/ 3618693 w 11459207"/>
              <a:gd name="connsiteY15" fmla="*/ 1906621 h 3795972"/>
              <a:gd name="connsiteX16" fmla="*/ 3852157 w 11459207"/>
              <a:gd name="connsiteY16" fmla="*/ 3638145 h 3795972"/>
              <a:gd name="connsiteX17" fmla="*/ 4221808 w 11459207"/>
              <a:gd name="connsiteY17" fmla="*/ 1770434 h 3795972"/>
              <a:gd name="connsiteX18" fmla="*/ 4513638 w 11459207"/>
              <a:gd name="connsiteY18" fmla="*/ 2587557 h 3795972"/>
              <a:gd name="connsiteX19" fmla="*/ 4766557 w 11459207"/>
              <a:gd name="connsiteY19" fmla="*/ 1789889 h 3795972"/>
              <a:gd name="connsiteX20" fmla="*/ 5038932 w 11459207"/>
              <a:gd name="connsiteY20" fmla="*/ 3579779 h 3795972"/>
              <a:gd name="connsiteX21" fmla="*/ 5194574 w 11459207"/>
              <a:gd name="connsiteY21" fmla="*/ 1828800 h 3795972"/>
              <a:gd name="connsiteX22" fmla="*/ 5486404 w 11459207"/>
              <a:gd name="connsiteY22" fmla="*/ 2762655 h 3795972"/>
              <a:gd name="connsiteX23" fmla="*/ 5661502 w 11459207"/>
              <a:gd name="connsiteY23" fmla="*/ 1828800 h 3795972"/>
              <a:gd name="connsiteX24" fmla="*/ 5972787 w 11459207"/>
              <a:gd name="connsiteY24" fmla="*/ 3463047 h 3795972"/>
              <a:gd name="connsiteX25" fmla="*/ 6147885 w 11459207"/>
              <a:gd name="connsiteY25" fmla="*/ 1848255 h 3795972"/>
              <a:gd name="connsiteX26" fmla="*/ 6459170 w 11459207"/>
              <a:gd name="connsiteY26" fmla="*/ 2626468 h 3795972"/>
              <a:gd name="connsiteX27" fmla="*/ 6556447 w 11459207"/>
              <a:gd name="connsiteY27" fmla="*/ 1789889 h 3795972"/>
              <a:gd name="connsiteX28" fmla="*/ 7140106 w 11459207"/>
              <a:gd name="connsiteY28" fmla="*/ 3579779 h 3795972"/>
              <a:gd name="connsiteX29" fmla="*/ 7159561 w 11459207"/>
              <a:gd name="connsiteY29" fmla="*/ 1887166 h 3795972"/>
              <a:gd name="connsiteX30" fmla="*/ 7548668 w 11459207"/>
              <a:gd name="connsiteY30" fmla="*/ 2743200 h 3795972"/>
              <a:gd name="connsiteX31" fmla="*/ 7626489 w 11459207"/>
              <a:gd name="connsiteY31" fmla="*/ 1848255 h 3795972"/>
              <a:gd name="connsiteX32" fmla="*/ 8287970 w 11459207"/>
              <a:gd name="connsiteY32" fmla="*/ 3754877 h 3795972"/>
              <a:gd name="connsiteX33" fmla="*/ 8132327 w 11459207"/>
              <a:gd name="connsiteY33" fmla="*/ 1867711 h 3795972"/>
              <a:gd name="connsiteX34" fmla="*/ 8677076 w 11459207"/>
              <a:gd name="connsiteY34" fmla="*/ 2704289 h 3795972"/>
              <a:gd name="connsiteX35" fmla="*/ 8638166 w 11459207"/>
              <a:gd name="connsiteY35" fmla="*/ 1809345 h 3795972"/>
              <a:gd name="connsiteX36" fmla="*/ 9435834 w 11459207"/>
              <a:gd name="connsiteY36" fmla="*/ 2256817 h 3795972"/>
              <a:gd name="connsiteX37" fmla="*/ 9144004 w 11459207"/>
              <a:gd name="connsiteY37" fmla="*/ 1770434 h 3795972"/>
              <a:gd name="connsiteX38" fmla="*/ 10175136 w 11459207"/>
              <a:gd name="connsiteY38" fmla="*/ 1964987 h 3795972"/>
              <a:gd name="connsiteX39" fmla="*/ 9766574 w 11459207"/>
              <a:gd name="connsiteY39" fmla="*/ 1634247 h 3795972"/>
              <a:gd name="connsiteX40" fmla="*/ 11459187 w 11459207"/>
              <a:gd name="connsiteY40" fmla="*/ 1575881 h 3795972"/>
              <a:gd name="connsiteX41" fmla="*/ 9805485 w 11459207"/>
              <a:gd name="connsiteY41" fmla="*/ 1264596 h 3795972"/>
              <a:gd name="connsiteX42" fmla="*/ 10739340 w 11459207"/>
              <a:gd name="connsiteY42" fmla="*/ 1206230 h 3795972"/>
              <a:gd name="connsiteX43" fmla="*/ 9824940 w 11459207"/>
              <a:gd name="connsiteY43" fmla="*/ 933855 h 3795972"/>
              <a:gd name="connsiteX44" fmla="*/ 10894983 w 11459207"/>
              <a:gd name="connsiteY44" fmla="*/ 739302 h 3795972"/>
              <a:gd name="connsiteX45" fmla="*/ 9961127 w 11459207"/>
              <a:gd name="connsiteY45" fmla="*/ 564204 h 3795972"/>
              <a:gd name="connsiteX46" fmla="*/ 10486421 w 11459207"/>
              <a:gd name="connsiteY46" fmla="*/ 350196 h 3795972"/>
              <a:gd name="connsiteX0" fmla="*/ 2723748 w 11459207"/>
              <a:gd name="connsiteY0" fmla="*/ 0 h 3912704"/>
              <a:gd name="connsiteX1" fmla="*/ 525298 w 11459207"/>
              <a:gd name="connsiteY1" fmla="*/ 739302 h 3912704"/>
              <a:gd name="connsiteX2" fmla="*/ 1750983 w 11459207"/>
              <a:gd name="connsiteY2" fmla="*/ 856034 h 3912704"/>
              <a:gd name="connsiteX3" fmla="*/ 4 w 11459207"/>
              <a:gd name="connsiteY3" fmla="*/ 1361872 h 3912704"/>
              <a:gd name="connsiteX4" fmla="*/ 1770438 w 11459207"/>
              <a:gd name="connsiteY4" fmla="*/ 1381328 h 3912704"/>
              <a:gd name="connsiteX5" fmla="*/ 875493 w 11459207"/>
              <a:gd name="connsiteY5" fmla="*/ 1673158 h 3912704"/>
              <a:gd name="connsiteX6" fmla="*/ 1809349 w 11459207"/>
              <a:gd name="connsiteY6" fmla="*/ 1653702 h 3912704"/>
              <a:gd name="connsiteX7" fmla="*/ 992225 w 11459207"/>
              <a:gd name="connsiteY7" fmla="*/ 2354094 h 3912704"/>
              <a:gd name="connsiteX8" fmla="*/ 2081723 w 11459207"/>
              <a:gd name="connsiteY8" fmla="*/ 1867711 h 3912704"/>
              <a:gd name="connsiteX9" fmla="*/ 1673161 w 11459207"/>
              <a:gd name="connsiteY9" fmla="*/ 2957209 h 3912704"/>
              <a:gd name="connsiteX10" fmla="*/ 2412464 w 11459207"/>
              <a:gd name="connsiteY10" fmla="*/ 1984443 h 3912704"/>
              <a:gd name="connsiteX11" fmla="*/ 2393008 w 11459207"/>
              <a:gd name="connsiteY11" fmla="*/ 3560323 h 3912704"/>
              <a:gd name="connsiteX12" fmla="*/ 2743204 w 11459207"/>
              <a:gd name="connsiteY12" fmla="*/ 3793787 h 3912704"/>
              <a:gd name="connsiteX13" fmla="*/ 3015578 w 11459207"/>
              <a:gd name="connsiteY13" fmla="*/ 2042809 h 3912704"/>
              <a:gd name="connsiteX14" fmla="*/ 3229587 w 11459207"/>
              <a:gd name="connsiteY14" fmla="*/ 2801566 h 3912704"/>
              <a:gd name="connsiteX15" fmla="*/ 3618693 w 11459207"/>
              <a:gd name="connsiteY15" fmla="*/ 2023353 h 3912704"/>
              <a:gd name="connsiteX16" fmla="*/ 3852157 w 11459207"/>
              <a:gd name="connsiteY16" fmla="*/ 3754877 h 3912704"/>
              <a:gd name="connsiteX17" fmla="*/ 4221808 w 11459207"/>
              <a:gd name="connsiteY17" fmla="*/ 1887166 h 3912704"/>
              <a:gd name="connsiteX18" fmla="*/ 4513638 w 11459207"/>
              <a:gd name="connsiteY18" fmla="*/ 2704289 h 3912704"/>
              <a:gd name="connsiteX19" fmla="*/ 4766557 w 11459207"/>
              <a:gd name="connsiteY19" fmla="*/ 1906621 h 3912704"/>
              <a:gd name="connsiteX20" fmla="*/ 5038932 w 11459207"/>
              <a:gd name="connsiteY20" fmla="*/ 3696511 h 3912704"/>
              <a:gd name="connsiteX21" fmla="*/ 5194574 w 11459207"/>
              <a:gd name="connsiteY21" fmla="*/ 1945532 h 3912704"/>
              <a:gd name="connsiteX22" fmla="*/ 5486404 w 11459207"/>
              <a:gd name="connsiteY22" fmla="*/ 2879387 h 3912704"/>
              <a:gd name="connsiteX23" fmla="*/ 5661502 w 11459207"/>
              <a:gd name="connsiteY23" fmla="*/ 1945532 h 3912704"/>
              <a:gd name="connsiteX24" fmla="*/ 5972787 w 11459207"/>
              <a:gd name="connsiteY24" fmla="*/ 3579779 h 3912704"/>
              <a:gd name="connsiteX25" fmla="*/ 6147885 w 11459207"/>
              <a:gd name="connsiteY25" fmla="*/ 1964987 h 3912704"/>
              <a:gd name="connsiteX26" fmla="*/ 6459170 w 11459207"/>
              <a:gd name="connsiteY26" fmla="*/ 2743200 h 3912704"/>
              <a:gd name="connsiteX27" fmla="*/ 6556447 w 11459207"/>
              <a:gd name="connsiteY27" fmla="*/ 1906621 h 3912704"/>
              <a:gd name="connsiteX28" fmla="*/ 7140106 w 11459207"/>
              <a:gd name="connsiteY28" fmla="*/ 3696511 h 3912704"/>
              <a:gd name="connsiteX29" fmla="*/ 7159561 w 11459207"/>
              <a:gd name="connsiteY29" fmla="*/ 2003898 h 3912704"/>
              <a:gd name="connsiteX30" fmla="*/ 7548668 w 11459207"/>
              <a:gd name="connsiteY30" fmla="*/ 2859932 h 3912704"/>
              <a:gd name="connsiteX31" fmla="*/ 7626489 w 11459207"/>
              <a:gd name="connsiteY31" fmla="*/ 1964987 h 3912704"/>
              <a:gd name="connsiteX32" fmla="*/ 8287970 w 11459207"/>
              <a:gd name="connsiteY32" fmla="*/ 3871609 h 3912704"/>
              <a:gd name="connsiteX33" fmla="*/ 8132327 w 11459207"/>
              <a:gd name="connsiteY33" fmla="*/ 1984443 h 3912704"/>
              <a:gd name="connsiteX34" fmla="*/ 8677076 w 11459207"/>
              <a:gd name="connsiteY34" fmla="*/ 2821021 h 3912704"/>
              <a:gd name="connsiteX35" fmla="*/ 8638166 w 11459207"/>
              <a:gd name="connsiteY35" fmla="*/ 1926077 h 3912704"/>
              <a:gd name="connsiteX36" fmla="*/ 9435834 w 11459207"/>
              <a:gd name="connsiteY36" fmla="*/ 2373549 h 3912704"/>
              <a:gd name="connsiteX37" fmla="*/ 9144004 w 11459207"/>
              <a:gd name="connsiteY37" fmla="*/ 1887166 h 3912704"/>
              <a:gd name="connsiteX38" fmla="*/ 10175136 w 11459207"/>
              <a:gd name="connsiteY38" fmla="*/ 2081719 h 3912704"/>
              <a:gd name="connsiteX39" fmla="*/ 9766574 w 11459207"/>
              <a:gd name="connsiteY39" fmla="*/ 1750979 h 3912704"/>
              <a:gd name="connsiteX40" fmla="*/ 11459187 w 11459207"/>
              <a:gd name="connsiteY40" fmla="*/ 1692613 h 3912704"/>
              <a:gd name="connsiteX41" fmla="*/ 9805485 w 11459207"/>
              <a:gd name="connsiteY41" fmla="*/ 1381328 h 3912704"/>
              <a:gd name="connsiteX42" fmla="*/ 10739340 w 11459207"/>
              <a:gd name="connsiteY42" fmla="*/ 1322962 h 3912704"/>
              <a:gd name="connsiteX43" fmla="*/ 9824940 w 11459207"/>
              <a:gd name="connsiteY43" fmla="*/ 1050587 h 3912704"/>
              <a:gd name="connsiteX44" fmla="*/ 10894983 w 11459207"/>
              <a:gd name="connsiteY44" fmla="*/ 856034 h 3912704"/>
              <a:gd name="connsiteX45" fmla="*/ 9961127 w 11459207"/>
              <a:gd name="connsiteY45" fmla="*/ 680936 h 3912704"/>
              <a:gd name="connsiteX46" fmla="*/ 10486421 w 11459207"/>
              <a:gd name="connsiteY46" fmla="*/ 466928 h 3912704"/>
              <a:gd name="connsiteX0" fmla="*/ 2723748 w 11459207"/>
              <a:gd name="connsiteY0" fmla="*/ 97276 h 4009980"/>
              <a:gd name="connsiteX1" fmla="*/ 525298 w 11459207"/>
              <a:gd name="connsiteY1" fmla="*/ 836578 h 4009980"/>
              <a:gd name="connsiteX2" fmla="*/ 1750983 w 11459207"/>
              <a:gd name="connsiteY2" fmla="*/ 953310 h 4009980"/>
              <a:gd name="connsiteX3" fmla="*/ 4 w 11459207"/>
              <a:gd name="connsiteY3" fmla="*/ 1459148 h 4009980"/>
              <a:gd name="connsiteX4" fmla="*/ 1770438 w 11459207"/>
              <a:gd name="connsiteY4" fmla="*/ 1478604 h 4009980"/>
              <a:gd name="connsiteX5" fmla="*/ 875493 w 11459207"/>
              <a:gd name="connsiteY5" fmla="*/ 1770434 h 4009980"/>
              <a:gd name="connsiteX6" fmla="*/ 1809349 w 11459207"/>
              <a:gd name="connsiteY6" fmla="*/ 1750978 h 4009980"/>
              <a:gd name="connsiteX7" fmla="*/ 992225 w 11459207"/>
              <a:gd name="connsiteY7" fmla="*/ 2451370 h 4009980"/>
              <a:gd name="connsiteX8" fmla="*/ 2081723 w 11459207"/>
              <a:gd name="connsiteY8" fmla="*/ 1964987 h 4009980"/>
              <a:gd name="connsiteX9" fmla="*/ 1673161 w 11459207"/>
              <a:gd name="connsiteY9" fmla="*/ 3054485 h 4009980"/>
              <a:gd name="connsiteX10" fmla="*/ 2412464 w 11459207"/>
              <a:gd name="connsiteY10" fmla="*/ 2081719 h 4009980"/>
              <a:gd name="connsiteX11" fmla="*/ 2393008 w 11459207"/>
              <a:gd name="connsiteY11" fmla="*/ 3657599 h 4009980"/>
              <a:gd name="connsiteX12" fmla="*/ 2743204 w 11459207"/>
              <a:gd name="connsiteY12" fmla="*/ 3891063 h 4009980"/>
              <a:gd name="connsiteX13" fmla="*/ 3015578 w 11459207"/>
              <a:gd name="connsiteY13" fmla="*/ 2140085 h 4009980"/>
              <a:gd name="connsiteX14" fmla="*/ 3229587 w 11459207"/>
              <a:gd name="connsiteY14" fmla="*/ 2898842 h 4009980"/>
              <a:gd name="connsiteX15" fmla="*/ 3618693 w 11459207"/>
              <a:gd name="connsiteY15" fmla="*/ 2120629 h 4009980"/>
              <a:gd name="connsiteX16" fmla="*/ 3852157 w 11459207"/>
              <a:gd name="connsiteY16" fmla="*/ 3852153 h 4009980"/>
              <a:gd name="connsiteX17" fmla="*/ 4221808 w 11459207"/>
              <a:gd name="connsiteY17" fmla="*/ 1984442 h 4009980"/>
              <a:gd name="connsiteX18" fmla="*/ 4513638 w 11459207"/>
              <a:gd name="connsiteY18" fmla="*/ 2801565 h 4009980"/>
              <a:gd name="connsiteX19" fmla="*/ 4766557 w 11459207"/>
              <a:gd name="connsiteY19" fmla="*/ 2003897 h 4009980"/>
              <a:gd name="connsiteX20" fmla="*/ 5038932 w 11459207"/>
              <a:gd name="connsiteY20" fmla="*/ 3793787 h 4009980"/>
              <a:gd name="connsiteX21" fmla="*/ 5194574 w 11459207"/>
              <a:gd name="connsiteY21" fmla="*/ 2042808 h 4009980"/>
              <a:gd name="connsiteX22" fmla="*/ 5486404 w 11459207"/>
              <a:gd name="connsiteY22" fmla="*/ 2976663 h 4009980"/>
              <a:gd name="connsiteX23" fmla="*/ 5661502 w 11459207"/>
              <a:gd name="connsiteY23" fmla="*/ 2042808 h 4009980"/>
              <a:gd name="connsiteX24" fmla="*/ 5972787 w 11459207"/>
              <a:gd name="connsiteY24" fmla="*/ 3677055 h 4009980"/>
              <a:gd name="connsiteX25" fmla="*/ 6147885 w 11459207"/>
              <a:gd name="connsiteY25" fmla="*/ 2062263 h 4009980"/>
              <a:gd name="connsiteX26" fmla="*/ 6459170 w 11459207"/>
              <a:gd name="connsiteY26" fmla="*/ 2840476 h 4009980"/>
              <a:gd name="connsiteX27" fmla="*/ 6556447 w 11459207"/>
              <a:gd name="connsiteY27" fmla="*/ 2003897 h 4009980"/>
              <a:gd name="connsiteX28" fmla="*/ 7140106 w 11459207"/>
              <a:gd name="connsiteY28" fmla="*/ 3793787 h 4009980"/>
              <a:gd name="connsiteX29" fmla="*/ 7159561 w 11459207"/>
              <a:gd name="connsiteY29" fmla="*/ 2101174 h 4009980"/>
              <a:gd name="connsiteX30" fmla="*/ 7548668 w 11459207"/>
              <a:gd name="connsiteY30" fmla="*/ 2957208 h 4009980"/>
              <a:gd name="connsiteX31" fmla="*/ 7626489 w 11459207"/>
              <a:gd name="connsiteY31" fmla="*/ 2062263 h 4009980"/>
              <a:gd name="connsiteX32" fmla="*/ 8287970 w 11459207"/>
              <a:gd name="connsiteY32" fmla="*/ 3968885 h 4009980"/>
              <a:gd name="connsiteX33" fmla="*/ 8132327 w 11459207"/>
              <a:gd name="connsiteY33" fmla="*/ 2081719 h 4009980"/>
              <a:gd name="connsiteX34" fmla="*/ 8677076 w 11459207"/>
              <a:gd name="connsiteY34" fmla="*/ 2918297 h 4009980"/>
              <a:gd name="connsiteX35" fmla="*/ 8638166 w 11459207"/>
              <a:gd name="connsiteY35" fmla="*/ 2023353 h 4009980"/>
              <a:gd name="connsiteX36" fmla="*/ 9435834 w 11459207"/>
              <a:gd name="connsiteY36" fmla="*/ 2470825 h 4009980"/>
              <a:gd name="connsiteX37" fmla="*/ 9144004 w 11459207"/>
              <a:gd name="connsiteY37" fmla="*/ 1984442 h 4009980"/>
              <a:gd name="connsiteX38" fmla="*/ 10175136 w 11459207"/>
              <a:gd name="connsiteY38" fmla="*/ 2178995 h 4009980"/>
              <a:gd name="connsiteX39" fmla="*/ 9766574 w 11459207"/>
              <a:gd name="connsiteY39" fmla="*/ 1848255 h 4009980"/>
              <a:gd name="connsiteX40" fmla="*/ 11459187 w 11459207"/>
              <a:gd name="connsiteY40" fmla="*/ 1789889 h 4009980"/>
              <a:gd name="connsiteX41" fmla="*/ 9805485 w 11459207"/>
              <a:gd name="connsiteY41" fmla="*/ 1478604 h 4009980"/>
              <a:gd name="connsiteX42" fmla="*/ 10739340 w 11459207"/>
              <a:gd name="connsiteY42" fmla="*/ 1420238 h 4009980"/>
              <a:gd name="connsiteX43" fmla="*/ 9824940 w 11459207"/>
              <a:gd name="connsiteY43" fmla="*/ 1147863 h 4009980"/>
              <a:gd name="connsiteX44" fmla="*/ 10894983 w 11459207"/>
              <a:gd name="connsiteY44" fmla="*/ 953310 h 4009980"/>
              <a:gd name="connsiteX45" fmla="*/ 9961127 w 11459207"/>
              <a:gd name="connsiteY45" fmla="*/ 778212 h 4009980"/>
              <a:gd name="connsiteX46" fmla="*/ 9260736 w 11459207"/>
              <a:gd name="connsiteY46" fmla="*/ 0 h 4009980"/>
              <a:gd name="connsiteX0" fmla="*/ 2723748 w 11459207"/>
              <a:gd name="connsiteY0" fmla="*/ 175097 h 4087801"/>
              <a:gd name="connsiteX1" fmla="*/ 525298 w 11459207"/>
              <a:gd name="connsiteY1" fmla="*/ 914399 h 4087801"/>
              <a:gd name="connsiteX2" fmla="*/ 1750983 w 11459207"/>
              <a:gd name="connsiteY2" fmla="*/ 1031131 h 4087801"/>
              <a:gd name="connsiteX3" fmla="*/ 4 w 11459207"/>
              <a:gd name="connsiteY3" fmla="*/ 1536969 h 4087801"/>
              <a:gd name="connsiteX4" fmla="*/ 1770438 w 11459207"/>
              <a:gd name="connsiteY4" fmla="*/ 1556425 h 4087801"/>
              <a:gd name="connsiteX5" fmla="*/ 875493 w 11459207"/>
              <a:gd name="connsiteY5" fmla="*/ 1848255 h 4087801"/>
              <a:gd name="connsiteX6" fmla="*/ 1809349 w 11459207"/>
              <a:gd name="connsiteY6" fmla="*/ 1828799 h 4087801"/>
              <a:gd name="connsiteX7" fmla="*/ 992225 w 11459207"/>
              <a:gd name="connsiteY7" fmla="*/ 2529191 h 4087801"/>
              <a:gd name="connsiteX8" fmla="*/ 2081723 w 11459207"/>
              <a:gd name="connsiteY8" fmla="*/ 2042808 h 4087801"/>
              <a:gd name="connsiteX9" fmla="*/ 1673161 w 11459207"/>
              <a:gd name="connsiteY9" fmla="*/ 3132306 h 4087801"/>
              <a:gd name="connsiteX10" fmla="*/ 2412464 w 11459207"/>
              <a:gd name="connsiteY10" fmla="*/ 2159540 h 4087801"/>
              <a:gd name="connsiteX11" fmla="*/ 2393008 w 11459207"/>
              <a:gd name="connsiteY11" fmla="*/ 3735420 h 4087801"/>
              <a:gd name="connsiteX12" fmla="*/ 2743204 w 11459207"/>
              <a:gd name="connsiteY12" fmla="*/ 3968884 h 4087801"/>
              <a:gd name="connsiteX13" fmla="*/ 3015578 w 11459207"/>
              <a:gd name="connsiteY13" fmla="*/ 2217906 h 4087801"/>
              <a:gd name="connsiteX14" fmla="*/ 3229587 w 11459207"/>
              <a:gd name="connsiteY14" fmla="*/ 2976663 h 4087801"/>
              <a:gd name="connsiteX15" fmla="*/ 3618693 w 11459207"/>
              <a:gd name="connsiteY15" fmla="*/ 2198450 h 4087801"/>
              <a:gd name="connsiteX16" fmla="*/ 3852157 w 11459207"/>
              <a:gd name="connsiteY16" fmla="*/ 3929974 h 4087801"/>
              <a:gd name="connsiteX17" fmla="*/ 4221808 w 11459207"/>
              <a:gd name="connsiteY17" fmla="*/ 2062263 h 4087801"/>
              <a:gd name="connsiteX18" fmla="*/ 4513638 w 11459207"/>
              <a:gd name="connsiteY18" fmla="*/ 2879386 h 4087801"/>
              <a:gd name="connsiteX19" fmla="*/ 4766557 w 11459207"/>
              <a:gd name="connsiteY19" fmla="*/ 2081718 h 4087801"/>
              <a:gd name="connsiteX20" fmla="*/ 5038932 w 11459207"/>
              <a:gd name="connsiteY20" fmla="*/ 3871608 h 4087801"/>
              <a:gd name="connsiteX21" fmla="*/ 5194574 w 11459207"/>
              <a:gd name="connsiteY21" fmla="*/ 2120629 h 4087801"/>
              <a:gd name="connsiteX22" fmla="*/ 5486404 w 11459207"/>
              <a:gd name="connsiteY22" fmla="*/ 3054484 h 4087801"/>
              <a:gd name="connsiteX23" fmla="*/ 5661502 w 11459207"/>
              <a:gd name="connsiteY23" fmla="*/ 2120629 h 4087801"/>
              <a:gd name="connsiteX24" fmla="*/ 5972787 w 11459207"/>
              <a:gd name="connsiteY24" fmla="*/ 3754876 h 4087801"/>
              <a:gd name="connsiteX25" fmla="*/ 6147885 w 11459207"/>
              <a:gd name="connsiteY25" fmla="*/ 2140084 h 4087801"/>
              <a:gd name="connsiteX26" fmla="*/ 6459170 w 11459207"/>
              <a:gd name="connsiteY26" fmla="*/ 2918297 h 4087801"/>
              <a:gd name="connsiteX27" fmla="*/ 6556447 w 11459207"/>
              <a:gd name="connsiteY27" fmla="*/ 2081718 h 4087801"/>
              <a:gd name="connsiteX28" fmla="*/ 7140106 w 11459207"/>
              <a:gd name="connsiteY28" fmla="*/ 3871608 h 4087801"/>
              <a:gd name="connsiteX29" fmla="*/ 7159561 w 11459207"/>
              <a:gd name="connsiteY29" fmla="*/ 2178995 h 4087801"/>
              <a:gd name="connsiteX30" fmla="*/ 7548668 w 11459207"/>
              <a:gd name="connsiteY30" fmla="*/ 3035029 h 4087801"/>
              <a:gd name="connsiteX31" fmla="*/ 7626489 w 11459207"/>
              <a:gd name="connsiteY31" fmla="*/ 2140084 h 4087801"/>
              <a:gd name="connsiteX32" fmla="*/ 8287970 w 11459207"/>
              <a:gd name="connsiteY32" fmla="*/ 4046706 h 4087801"/>
              <a:gd name="connsiteX33" fmla="*/ 8132327 w 11459207"/>
              <a:gd name="connsiteY33" fmla="*/ 2159540 h 4087801"/>
              <a:gd name="connsiteX34" fmla="*/ 8677076 w 11459207"/>
              <a:gd name="connsiteY34" fmla="*/ 2996118 h 4087801"/>
              <a:gd name="connsiteX35" fmla="*/ 8638166 w 11459207"/>
              <a:gd name="connsiteY35" fmla="*/ 2101174 h 4087801"/>
              <a:gd name="connsiteX36" fmla="*/ 9435834 w 11459207"/>
              <a:gd name="connsiteY36" fmla="*/ 2548646 h 4087801"/>
              <a:gd name="connsiteX37" fmla="*/ 9144004 w 11459207"/>
              <a:gd name="connsiteY37" fmla="*/ 2062263 h 4087801"/>
              <a:gd name="connsiteX38" fmla="*/ 10175136 w 11459207"/>
              <a:gd name="connsiteY38" fmla="*/ 2256816 h 4087801"/>
              <a:gd name="connsiteX39" fmla="*/ 9766574 w 11459207"/>
              <a:gd name="connsiteY39" fmla="*/ 1926076 h 4087801"/>
              <a:gd name="connsiteX40" fmla="*/ 11459187 w 11459207"/>
              <a:gd name="connsiteY40" fmla="*/ 1867710 h 4087801"/>
              <a:gd name="connsiteX41" fmla="*/ 9805485 w 11459207"/>
              <a:gd name="connsiteY41" fmla="*/ 1556425 h 4087801"/>
              <a:gd name="connsiteX42" fmla="*/ 10739340 w 11459207"/>
              <a:gd name="connsiteY42" fmla="*/ 1498059 h 4087801"/>
              <a:gd name="connsiteX43" fmla="*/ 9824940 w 11459207"/>
              <a:gd name="connsiteY43" fmla="*/ 1225684 h 4087801"/>
              <a:gd name="connsiteX44" fmla="*/ 10894983 w 11459207"/>
              <a:gd name="connsiteY44" fmla="*/ 1031131 h 4087801"/>
              <a:gd name="connsiteX45" fmla="*/ 9961127 w 11459207"/>
              <a:gd name="connsiteY45" fmla="*/ 856033 h 4087801"/>
              <a:gd name="connsiteX46" fmla="*/ 8793808 w 11459207"/>
              <a:gd name="connsiteY46" fmla="*/ 0 h 4087801"/>
              <a:gd name="connsiteX0" fmla="*/ 2723748 w 11459207"/>
              <a:gd name="connsiteY0" fmla="*/ 330740 h 4243444"/>
              <a:gd name="connsiteX1" fmla="*/ 525298 w 11459207"/>
              <a:gd name="connsiteY1" fmla="*/ 1070042 h 4243444"/>
              <a:gd name="connsiteX2" fmla="*/ 1750983 w 11459207"/>
              <a:gd name="connsiteY2" fmla="*/ 1186774 h 4243444"/>
              <a:gd name="connsiteX3" fmla="*/ 4 w 11459207"/>
              <a:gd name="connsiteY3" fmla="*/ 1692612 h 4243444"/>
              <a:gd name="connsiteX4" fmla="*/ 1770438 w 11459207"/>
              <a:gd name="connsiteY4" fmla="*/ 1712068 h 4243444"/>
              <a:gd name="connsiteX5" fmla="*/ 875493 w 11459207"/>
              <a:gd name="connsiteY5" fmla="*/ 2003898 h 4243444"/>
              <a:gd name="connsiteX6" fmla="*/ 1809349 w 11459207"/>
              <a:gd name="connsiteY6" fmla="*/ 1984442 h 4243444"/>
              <a:gd name="connsiteX7" fmla="*/ 992225 w 11459207"/>
              <a:gd name="connsiteY7" fmla="*/ 2684834 h 4243444"/>
              <a:gd name="connsiteX8" fmla="*/ 2081723 w 11459207"/>
              <a:gd name="connsiteY8" fmla="*/ 2198451 h 4243444"/>
              <a:gd name="connsiteX9" fmla="*/ 1673161 w 11459207"/>
              <a:gd name="connsiteY9" fmla="*/ 3287949 h 4243444"/>
              <a:gd name="connsiteX10" fmla="*/ 2412464 w 11459207"/>
              <a:gd name="connsiteY10" fmla="*/ 2315183 h 4243444"/>
              <a:gd name="connsiteX11" fmla="*/ 2393008 w 11459207"/>
              <a:gd name="connsiteY11" fmla="*/ 3891063 h 4243444"/>
              <a:gd name="connsiteX12" fmla="*/ 2743204 w 11459207"/>
              <a:gd name="connsiteY12" fmla="*/ 4124527 h 4243444"/>
              <a:gd name="connsiteX13" fmla="*/ 3015578 w 11459207"/>
              <a:gd name="connsiteY13" fmla="*/ 2373549 h 4243444"/>
              <a:gd name="connsiteX14" fmla="*/ 3229587 w 11459207"/>
              <a:gd name="connsiteY14" fmla="*/ 3132306 h 4243444"/>
              <a:gd name="connsiteX15" fmla="*/ 3618693 w 11459207"/>
              <a:gd name="connsiteY15" fmla="*/ 2354093 h 4243444"/>
              <a:gd name="connsiteX16" fmla="*/ 3852157 w 11459207"/>
              <a:gd name="connsiteY16" fmla="*/ 4085617 h 4243444"/>
              <a:gd name="connsiteX17" fmla="*/ 4221808 w 11459207"/>
              <a:gd name="connsiteY17" fmla="*/ 2217906 h 4243444"/>
              <a:gd name="connsiteX18" fmla="*/ 4513638 w 11459207"/>
              <a:gd name="connsiteY18" fmla="*/ 3035029 h 4243444"/>
              <a:gd name="connsiteX19" fmla="*/ 4766557 w 11459207"/>
              <a:gd name="connsiteY19" fmla="*/ 2237361 h 4243444"/>
              <a:gd name="connsiteX20" fmla="*/ 5038932 w 11459207"/>
              <a:gd name="connsiteY20" fmla="*/ 4027251 h 4243444"/>
              <a:gd name="connsiteX21" fmla="*/ 5194574 w 11459207"/>
              <a:gd name="connsiteY21" fmla="*/ 2276272 h 4243444"/>
              <a:gd name="connsiteX22" fmla="*/ 5486404 w 11459207"/>
              <a:gd name="connsiteY22" fmla="*/ 3210127 h 4243444"/>
              <a:gd name="connsiteX23" fmla="*/ 5661502 w 11459207"/>
              <a:gd name="connsiteY23" fmla="*/ 2276272 h 4243444"/>
              <a:gd name="connsiteX24" fmla="*/ 5972787 w 11459207"/>
              <a:gd name="connsiteY24" fmla="*/ 3910519 h 4243444"/>
              <a:gd name="connsiteX25" fmla="*/ 6147885 w 11459207"/>
              <a:gd name="connsiteY25" fmla="*/ 2295727 h 4243444"/>
              <a:gd name="connsiteX26" fmla="*/ 6459170 w 11459207"/>
              <a:gd name="connsiteY26" fmla="*/ 3073940 h 4243444"/>
              <a:gd name="connsiteX27" fmla="*/ 6556447 w 11459207"/>
              <a:gd name="connsiteY27" fmla="*/ 2237361 h 4243444"/>
              <a:gd name="connsiteX28" fmla="*/ 7140106 w 11459207"/>
              <a:gd name="connsiteY28" fmla="*/ 4027251 h 4243444"/>
              <a:gd name="connsiteX29" fmla="*/ 7159561 w 11459207"/>
              <a:gd name="connsiteY29" fmla="*/ 2334638 h 4243444"/>
              <a:gd name="connsiteX30" fmla="*/ 7548668 w 11459207"/>
              <a:gd name="connsiteY30" fmla="*/ 3190672 h 4243444"/>
              <a:gd name="connsiteX31" fmla="*/ 7626489 w 11459207"/>
              <a:gd name="connsiteY31" fmla="*/ 2295727 h 4243444"/>
              <a:gd name="connsiteX32" fmla="*/ 8287970 w 11459207"/>
              <a:gd name="connsiteY32" fmla="*/ 4202349 h 4243444"/>
              <a:gd name="connsiteX33" fmla="*/ 8132327 w 11459207"/>
              <a:gd name="connsiteY33" fmla="*/ 2315183 h 4243444"/>
              <a:gd name="connsiteX34" fmla="*/ 8677076 w 11459207"/>
              <a:gd name="connsiteY34" fmla="*/ 3151761 h 4243444"/>
              <a:gd name="connsiteX35" fmla="*/ 8638166 w 11459207"/>
              <a:gd name="connsiteY35" fmla="*/ 2256817 h 4243444"/>
              <a:gd name="connsiteX36" fmla="*/ 9435834 w 11459207"/>
              <a:gd name="connsiteY36" fmla="*/ 2704289 h 4243444"/>
              <a:gd name="connsiteX37" fmla="*/ 9144004 w 11459207"/>
              <a:gd name="connsiteY37" fmla="*/ 2217906 h 4243444"/>
              <a:gd name="connsiteX38" fmla="*/ 10175136 w 11459207"/>
              <a:gd name="connsiteY38" fmla="*/ 2412459 h 4243444"/>
              <a:gd name="connsiteX39" fmla="*/ 9766574 w 11459207"/>
              <a:gd name="connsiteY39" fmla="*/ 2081719 h 4243444"/>
              <a:gd name="connsiteX40" fmla="*/ 11459187 w 11459207"/>
              <a:gd name="connsiteY40" fmla="*/ 2023353 h 4243444"/>
              <a:gd name="connsiteX41" fmla="*/ 9805485 w 11459207"/>
              <a:gd name="connsiteY41" fmla="*/ 1712068 h 4243444"/>
              <a:gd name="connsiteX42" fmla="*/ 10739340 w 11459207"/>
              <a:gd name="connsiteY42" fmla="*/ 1653702 h 4243444"/>
              <a:gd name="connsiteX43" fmla="*/ 9824940 w 11459207"/>
              <a:gd name="connsiteY43" fmla="*/ 1381327 h 4243444"/>
              <a:gd name="connsiteX44" fmla="*/ 10894983 w 11459207"/>
              <a:gd name="connsiteY44" fmla="*/ 1186774 h 4243444"/>
              <a:gd name="connsiteX45" fmla="*/ 9961127 w 11459207"/>
              <a:gd name="connsiteY45" fmla="*/ 1011676 h 4243444"/>
              <a:gd name="connsiteX46" fmla="*/ 6887187 w 11459207"/>
              <a:gd name="connsiteY46" fmla="*/ 0 h 4243444"/>
              <a:gd name="connsiteX0" fmla="*/ 2723748 w 11459207"/>
              <a:gd name="connsiteY0" fmla="*/ 330740 h 4243444"/>
              <a:gd name="connsiteX1" fmla="*/ 525298 w 11459207"/>
              <a:gd name="connsiteY1" fmla="*/ 1070042 h 4243444"/>
              <a:gd name="connsiteX2" fmla="*/ 1750983 w 11459207"/>
              <a:gd name="connsiteY2" fmla="*/ 1186774 h 4243444"/>
              <a:gd name="connsiteX3" fmla="*/ 4 w 11459207"/>
              <a:gd name="connsiteY3" fmla="*/ 1692612 h 4243444"/>
              <a:gd name="connsiteX4" fmla="*/ 1770438 w 11459207"/>
              <a:gd name="connsiteY4" fmla="*/ 1712068 h 4243444"/>
              <a:gd name="connsiteX5" fmla="*/ 875493 w 11459207"/>
              <a:gd name="connsiteY5" fmla="*/ 2003898 h 4243444"/>
              <a:gd name="connsiteX6" fmla="*/ 1809349 w 11459207"/>
              <a:gd name="connsiteY6" fmla="*/ 1984442 h 4243444"/>
              <a:gd name="connsiteX7" fmla="*/ 992225 w 11459207"/>
              <a:gd name="connsiteY7" fmla="*/ 2684834 h 4243444"/>
              <a:gd name="connsiteX8" fmla="*/ 2081723 w 11459207"/>
              <a:gd name="connsiteY8" fmla="*/ 2198451 h 4243444"/>
              <a:gd name="connsiteX9" fmla="*/ 1673161 w 11459207"/>
              <a:gd name="connsiteY9" fmla="*/ 3287949 h 4243444"/>
              <a:gd name="connsiteX10" fmla="*/ 2412464 w 11459207"/>
              <a:gd name="connsiteY10" fmla="*/ 2315183 h 4243444"/>
              <a:gd name="connsiteX11" fmla="*/ 2393008 w 11459207"/>
              <a:gd name="connsiteY11" fmla="*/ 3891063 h 4243444"/>
              <a:gd name="connsiteX12" fmla="*/ 2743204 w 11459207"/>
              <a:gd name="connsiteY12" fmla="*/ 4124527 h 4243444"/>
              <a:gd name="connsiteX13" fmla="*/ 3015578 w 11459207"/>
              <a:gd name="connsiteY13" fmla="*/ 2373549 h 4243444"/>
              <a:gd name="connsiteX14" fmla="*/ 3229587 w 11459207"/>
              <a:gd name="connsiteY14" fmla="*/ 3132306 h 4243444"/>
              <a:gd name="connsiteX15" fmla="*/ 3618693 w 11459207"/>
              <a:gd name="connsiteY15" fmla="*/ 2354093 h 4243444"/>
              <a:gd name="connsiteX16" fmla="*/ 3852157 w 11459207"/>
              <a:gd name="connsiteY16" fmla="*/ 4085617 h 4243444"/>
              <a:gd name="connsiteX17" fmla="*/ 4221808 w 11459207"/>
              <a:gd name="connsiteY17" fmla="*/ 2217906 h 4243444"/>
              <a:gd name="connsiteX18" fmla="*/ 4513638 w 11459207"/>
              <a:gd name="connsiteY18" fmla="*/ 3035029 h 4243444"/>
              <a:gd name="connsiteX19" fmla="*/ 4766557 w 11459207"/>
              <a:gd name="connsiteY19" fmla="*/ 2237361 h 4243444"/>
              <a:gd name="connsiteX20" fmla="*/ 5038932 w 11459207"/>
              <a:gd name="connsiteY20" fmla="*/ 4027251 h 4243444"/>
              <a:gd name="connsiteX21" fmla="*/ 5194574 w 11459207"/>
              <a:gd name="connsiteY21" fmla="*/ 2276272 h 4243444"/>
              <a:gd name="connsiteX22" fmla="*/ 5486404 w 11459207"/>
              <a:gd name="connsiteY22" fmla="*/ 3210127 h 4243444"/>
              <a:gd name="connsiteX23" fmla="*/ 5661502 w 11459207"/>
              <a:gd name="connsiteY23" fmla="*/ 2276272 h 4243444"/>
              <a:gd name="connsiteX24" fmla="*/ 5972787 w 11459207"/>
              <a:gd name="connsiteY24" fmla="*/ 3910519 h 4243444"/>
              <a:gd name="connsiteX25" fmla="*/ 6147885 w 11459207"/>
              <a:gd name="connsiteY25" fmla="*/ 2295727 h 4243444"/>
              <a:gd name="connsiteX26" fmla="*/ 6459170 w 11459207"/>
              <a:gd name="connsiteY26" fmla="*/ 3073940 h 4243444"/>
              <a:gd name="connsiteX27" fmla="*/ 6556447 w 11459207"/>
              <a:gd name="connsiteY27" fmla="*/ 2237361 h 4243444"/>
              <a:gd name="connsiteX28" fmla="*/ 7140106 w 11459207"/>
              <a:gd name="connsiteY28" fmla="*/ 4027251 h 4243444"/>
              <a:gd name="connsiteX29" fmla="*/ 7159561 w 11459207"/>
              <a:gd name="connsiteY29" fmla="*/ 2334638 h 4243444"/>
              <a:gd name="connsiteX30" fmla="*/ 7548668 w 11459207"/>
              <a:gd name="connsiteY30" fmla="*/ 3190672 h 4243444"/>
              <a:gd name="connsiteX31" fmla="*/ 7626489 w 11459207"/>
              <a:gd name="connsiteY31" fmla="*/ 2295727 h 4243444"/>
              <a:gd name="connsiteX32" fmla="*/ 8287970 w 11459207"/>
              <a:gd name="connsiteY32" fmla="*/ 4202349 h 4243444"/>
              <a:gd name="connsiteX33" fmla="*/ 8132327 w 11459207"/>
              <a:gd name="connsiteY33" fmla="*/ 2315183 h 4243444"/>
              <a:gd name="connsiteX34" fmla="*/ 8677076 w 11459207"/>
              <a:gd name="connsiteY34" fmla="*/ 3151761 h 4243444"/>
              <a:gd name="connsiteX35" fmla="*/ 8638166 w 11459207"/>
              <a:gd name="connsiteY35" fmla="*/ 2256817 h 4243444"/>
              <a:gd name="connsiteX36" fmla="*/ 9435834 w 11459207"/>
              <a:gd name="connsiteY36" fmla="*/ 2704289 h 4243444"/>
              <a:gd name="connsiteX37" fmla="*/ 9144004 w 11459207"/>
              <a:gd name="connsiteY37" fmla="*/ 2217906 h 4243444"/>
              <a:gd name="connsiteX38" fmla="*/ 10175136 w 11459207"/>
              <a:gd name="connsiteY38" fmla="*/ 2412459 h 4243444"/>
              <a:gd name="connsiteX39" fmla="*/ 9766574 w 11459207"/>
              <a:gd name="connsiteY39" fmla="*/ 2081719 h 4243444"/>
              <a:gd name="connsiteX40" fmla="*/ 11459187 w 11459207"/>
              <a:gd name="connsiteY40" fmla="*/ 2023353 h 4243444"/>
              <a:gd name="connsiteX41" fmla="*/ 9805485 w 11459207"/>
              <a:gd name="connsiteY41" fmla="*/ 1712068 h 4243444"/>
              <a:gd name="connsiteX42" fmla="*/ 10739340 w 11459207"/>
              <a:gd name="connsiteY42" fmla="*/ 1653702 h 4243444"/>
              <a:gd name="connsiteX43" fmla="*/ 9824940 w 11459207"/>
              <a:gd name="connsiteY43" fmla="*/ 1381327 h 4243444"/>
              <a:gd name="connsiteX44" fmla="*/ 10894983 w 11459207"/>
              <a:gd name="connsiteY44" fmla="*/ 1186774 h 4243444"/>
              <a:gd name="connsiteX45" fmla="*/ 9961127 w 11459207"/>
              <a:gd name="connsiteY45" fmla="*/ 1011676 h 4243444"/>
              <a:gd name="connsiteX46" fmla="*/ 2782111 w 11459207"/>
              <a:gd name="connsiteY46" fmla="*/ 349053 h 4243444"/>
              <a:gd name="connsiteX47" fmla="*/ 6887187 w 11459207"/>
              <a:gd name="connsiteY47" fmla="*/ 0 h 424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459207" h="4243444">
                <a:moveTo>
                  <a:pt x="2723748" y="330740"/>
                </a:moveTo>
                <a:cubicBezTo>
                  <a:pt x="2094693" y="410182"/>
                  <a:pt x="687425" y="927370"/>
                  <a:pt x="525298" y="1070042"/>
                </a:cubicBezTo>
                <a:cubicBezTo>
                  <a:pt x="363171" y="1212714"/>
                  <a:pt x="1838532" y="1083012"/>
                  <a:pt x="1750983" y="1186774"/>
                </a:cubicBezTo>
                <a:cubicBezTo>
                  <a:pt x="1663434" y="1290536"/>
                  <a:pt x="-3239" y="1605063"/>
                  <a:pt x="4" y="1692612"/>
                </a:cubicBezTo>
                <a:cubicBezTo>
                  <a:pt x="3246" y="1780161"/>
                  <a:pt x="1624523" y="1660187"/>
                  <a:pt x="1770438" y="1712068"/>
                </a:cubicBezTo>
                <a:cubicBezTo>
                  <a:pt x="1916353" y="1763949"/>
                  <a:pt x="869008" y="1958502"/>
                  <a:pt x="875493" y="2003898"/>
                </a:cubicBezTo>
                <a:cubicBezTo>
                  <a:pt x="881978" y="2049294"/>
                  <a:pt x="1789894" y="1870953"/>
                  <a:pt x="1809349" y="1984442"/>
                </a:cubicBezTo>
                <a:cubicBezTo>
                  <a:pt x="1828804" y="2097931"/>
                  <a:pt x="946829" y="2649166"/>
                  <a:pt x="992225" y="2684834"/>
                </a:cubicBezTo>
                <a:cubicBezTo>
                  <a:pt x="1037621" y="2720502"/>
                  <a:pt x="1968234" y="2097932"/>
                  <a:pt x="2081723" y="2198451"/>
                </a:cubicBezTo>
                <a:cubicBezTo>
                  <a:pt x="2195212" y="2298970"/>
                  <a:pt x="1618038" y="3268494"/>
                  <a:pt x="1673161" y="3287949"/>
                </a:cubicBezTo>
                <a:cubicBezTo>
                  <a:pt x="1728284" y="3307404"/>
                  <a:pt x="2292490" y="2214664"/>
                  <a:pt x="2412464" y="2315183"/>
                </a:cubicBezTo>
                <a:cubicBezTo>
                  <a:pt x="2532439" y="2415702"/>
                  <a:pt x="2337885" y="3589506"/>
                  <a:pt x="2393008" y="3891063"/>
                </a:cubicBezTo>
                <a:cubicBezTo>
                  <a:pt x="2448131" y="4192620"/>
                  <a:pt x="2639442" y="4377446"/>
                  <a:pt x="2743204" y="4124527"/>
                </a:cubicBezTo>
                <a:cubicBezTo>
                  <a:pt x="2846966" y="3871608"/>
                  <a:pt x="2934514" y="2538919"/>
                  <a:pt x="3015578" y="2373549"/>
                </a:cubicBezTo>
                <a:cubicBezTo>
                  <a:pt x="3096642" y="2208179"/>
                  <a:pt x="3129068" y="3135549"/>
                  <a:pt x="3229587" y="3132306"/>
                </a:cubicBezTo>
                <a:cubicBezTo>
                  <a:pt x="3330106" y="3129063"/>
                  <a:pt x="3514931" y="2195208"/>
                  <a:pt x="3618693" y="2354093"/>
                </a:cubicBezTo>
                <a:cubicBezTo>
                  <a:pt x="3722455" y="2512978"/>
                  <a:pt x="3751638" y="4108315"/>
                  <a:pt x="3852157" y="4085617"/>
                </a:cubicBezTo>
                <a:cubicBezTo>
                  <a:pt x="3952676" y="4062919"/>
                  <a:pt x="4111561" y="2393004"/>
                  <a:pt x="4221808" y="2217906"/>
                </a:cubicBezTo>
                <a:cubicBezTo>
                  <a:pt x="4332055" y="2042808"/>
                  <a:pt x="4422847" y="3031787"/>
                  <a:pt x="4513638" y="3035029"/>
                </a:cubicBezTo>
                <a:cubicBezTo>
                  <a:pt x="4604429" y="3038271"/>
                  <a:pt x="4679008" y="2071991"/>
                  <a:pt x="4766557" y="2237361"/>
                </a:cubicBezTo>
                <a:cubicBezTo>
                  <a:pt x="4854106" y="2402731"/>
                  <a:pt x="4967596" y="4020766"/>
                  <a:pt x="5038932" y="4027251"/>
                </a:cubicBezTo>
                <a:cubicBezTo>
                  <a:pt x="5110268" y="4033736"/>
                  <a:pt x="5119995" y="2412459"/>
                  <a:pt x="5194574" y="2276272"/>
                </a:cubicBezTo>
                <a:cubicBezTo>
                  <a:pt x="5269153" y="2140085"/>
                  <a:pt x="5408583" y="3210127"/>
                  <a:pt x="5486404" y="3210127"/>
                </a:cubicBezTo>
                <a:cubicBezTo>
                  <a:pt x="5564225" y="3210127"/>
                  <a:pt x="5580438" y="2159540"/>
                  <a:pt x="5661502" y="2276272"/>
                </a:cubicBezTo>
                <a:cubicBezTo>
                  <a:pt x="5742566" y="2393004"/>
                  <a:pt x="5891723" y="3907277"/>
                  <a:pt x="5972787" y="3910519"/>
                </a:cubicBezTo>
                <a:cubicBezTo>
                  <a:pt x="6053851" y="3913761"/>
                  <a:pt x="6066821" y="2435157"/>
                  <a:pt x="6147885" y="2295727"/>
                </a:cubicBezTo>
                <a:cubicBezTo>
                  <a:pt x="6228949" y="2156297"/>
                  <a:pt x="6391076" y="3083668"/>
                  <a:pt x="6459170" y="3073940"/>
                </a:cubicBezTo>
                <a:cubicBezTo>
                  <a:pt x="6527264" y="3064212"/>
                  <a:pt x="6442958" y="2078476"/>
                  <a:pt x="6556447" y="2237361"/>
                </a:cubicBezTo>
                <a:cubicBezTo>
                  <a:pt x="6669936" y="2396246"/>
                  <a:pt x="7039587" y="4011038"/>
                  <a:pt x="7140106" y="4027251"/>
                </a:cubicBezTo>
                <a:cubicBezTo>
                  <a:pt x="7240625" y="4043464"/>
                  <a:pt x="7091467" y="2474068"/>
                  <a:pt x="7159561" y="2334638"/>
                </a:cubicBezTo>
                <a:cubicBezTo>
                  <a:pt x="7227655" y="2195208"/>
                  <a:pt x="7470847" y="3197157"/>
                  <a:pt x="7548668" y="3190672"/>
                </a:cubicBezTo>
                <a:cubicBezTo>
                  <a:pt x="7626489" y="3184187"/>
                  <a:pt x="7503272" y="2127114"/>
                  <a:pt x="7626489" y="2295727"/>
                </a:cubicBezTo>
                <a:cubicBezTo>
                  <a:pt x="7749706" y="2464340"/>
                  <a:pt x="8203664" y="4199106"/>
                  <a:pt x="8287970" y="4202349"/>
                </a:cubicBezTo>
                <a:cubicBezTo>
                  <a:pt x="8372276" y="4205592"/>
                  <a:pt x="8067476" y="2490281"/>
                  <a:pt x="8132327" y="2315183"/>
                </a:cubicBezTo>
                <a:cubicBezTo>
                  <a:pt x="8197178" y="2140085"/>
                  <a:pt x="8592770" y="3161489"/>
                  <a:pt x="8677076" y="3151761"/>
                </a:cubicBezTo>
                <a:cubicBezTo>
                  <a:pt x="8761382" y="3142033"/>
                  <a:pt x="8511706" y="2331396"/>
                  <a:pt x="8638166" y="2256817"/>
                </a:cubicBezTo>
                <a:cubicBezTo>
                  <a:pt x="8764626" y="2182238"/>
                  <a:pt x="9351528" y="2710774"/>
                  <a:pt x="9435834" y="2704289"/>
                </a:cubicBezTo>
                <a:cubicBezTo>
                  <a:pt x="9520140" y="2697804"/>
                  <a:pt x="9020787" y="2266544"/>
                  <a:pt x="9144004" y="2217906"/>
                </a:cubicBezTo>
                <a:cubicBezTo>
                  <a:pt x="9267221" y="2169268"/>
                  <a:pt x="10071374" y="2435157"/>
                  <a:pt x="10175136" y="2412459"/>
                </a:cubicBezTo>
                <a:cubicBezTo>
                  <a:pt x="10278898" y="2389761"/>
                  <a:pt x="9552566" y="2146570"/>
                  <a:pt x="9766574" y="2081719"/>
                </a:cubicBezTo>
                <a:cubicBezTo>
                  <a:pt x="9980582" y="2016868"/>
                  <a:pt x="11452702" y="2084961"/>
                  <a:pt x="11459187" y="2023353"/>
                </a:cubicBezTo>
                <a:cubicBezTo>
                  <a:pt x="11465672" y="1961745"/>
                  <a:pt x="9925460" y="1773677"/>
                  <a:pt x="9805485" y="1712068"/>
                </a:cubicBezTo>
                <a:cubicBezTo>
                  <a:pt x="9685511" y="1650460"/>
                  <a:pt x="10736098" y="1708825"/>
                  <a:pt x="10739340" y="1653702"/>
                </a:cubicBezTo>
                <a:cubicBezTo>
                  <a:pt x="10742582" y="1598579"/>
                  <a:pt x="9799000" y="1459148"/>
                  <a:pt x="9824940" y="1381327"/>
                </a:cubicBezTo>
                <a:cubicBezTo>
                  <a:pt x="9850880" y="1303506"/>
                  <a:pt x="10872285" y="1248382"/>
                  <a:pt x="10894983" y="1186774"/>
                </a:cubicBezTo>
                <a:cubicBezTo>
                  <a:pt x="10917681" y="1125166"/>
                  <a:pt x="11313272" y="1151296"/>
                  <a:pt x="9961127" y="1011676"/>
                </a:cubicBezTo>
                <a:cubicBezTo>
                  <a:pt x="8608982" y="872056"/>
                  <a:pt x="3294434" y="517666"/>
                  <a:pt x="2782111" y="349053"/>
                </a:cubicBezTo>
                <a:cubicBezTo>
                  <a:pt x="2269788" y="180440"/>
                  <a:pt x="6919612" y="6295"/>
                  <a:pt x="6887187" y="0"/>
                </a:cubicBezTo>
              </a:path>
            </a:pathLst>
          </a:custGeom>
          <a:solidFill>
            <a:srgbClr val="2F3942"/>
          </a:solidFill>
          <a:ln>
            <a:solidFill>
              <a:srgbClr val="2F3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259474" y="-30079"/>
            <a:ext cx="756970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600" b="1" dirty="0">
                <a:solidFill>
                  <a:srgbClr val="FFC000"/>
                </a:solidFill>
                <a:latin typeface="Bahnschrift" panose="020B0502040204020203" pitchFamily="34" charset="0"/>
              </a:rPr>
              <a:t>CARTA COMERCIAL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6C55A40-C7C7-4068-983E-FC3F11F80A8B}"/>
              </a:ext>
            </a:extLst>
          </p:cNvPr>
          <p:cNvSpPr/>
          <p:nvPr/>
        </p:nvSpPr>
        <p:spPr>
          <a:xfrm>
            <a:off x="8534400" y="4027391"/>
            <a:ext cx="9144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É um documento de grande relevância no meio empresarial. Por meio das cartas comerciais, uma empresa realiza atividades de início, manutenção ou encerramento de atividades com seus clientes. </a:t>
            </a:r>
          </a:p>
          <a:p>
            <a:endParaRPr lang="pt-BR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5040F29-CD3C-4892-B21A-B7771B8F7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424" y="2634795"/>
            <a:ext cx="5257800" cy="73533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819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3200400" cy="10287000"/>
          </a:xfrm>
          <a:prstGeom prst="rect">
            <a:avLst/>
          </a:prstGeom>
          <a:solidFill>
            <a:srgbClr val="2F3942"/>
          </a:solidFill>
          <a:ln>
            <a:solidFill>
              <a:srgbClr val="2F3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181600" y="-2005"/>
            <a:ext cx="13106400" cy="1107996"/>
          </a:xfrm>
          <a:prstGeom prst="rect">
            <a:avLst/>
          </a:prstGeom>
          <a:solidFill>
            <a:srgbClr val="2F3942"/>
          </a:solidFill>
          <a:ln>
            <a:solidFill>
              <a:srgbClr val="2F3942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sz="6600" dirty="0">
                <a:solidFill>
                  <a:srgbClr val="FFC000"/>
                </a:solidFill>
                <a:latin typeface="Bahnschrift" panose="020B0502040204020203" pitchFamily="34" charset="0"/>
              </a:rPr>
              <a:t>DECLARAÇÃO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7B6FB39-3691-4F1F-96D3-D0EBFDB7CA94}"/>
              </a:ext>
            </a:extLst>
          </p:cNvPr>
          <p:cNvSpPr/>
          <p:nvPr/>
        </p:nvSpPr>
        <p:spPr>
          <a:xfrm>
            <a:off x="11201400" y="3467100"/>
            <a:ext cx="62484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A declaração oficializa determinada informação como legítima. Em uma empresa, ela é usada para atestar que o colaborador presta serviço, por exemplo. </a:t>
            </a:r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6BE6E1D-A8B5-4CCC-9562-CDEC29010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73593"/>
            <a:ext cx="8153400" cy="558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5887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3200400" cy="10287000"/>
          </a:xfrm>
          <a:prstGeom prst="rect">
            <a:avLst/>
          </a:prstGeom>
          <a:solidFill>
            <a:srgbClr val="2F3942"/>
          </a:solidFill>
          <a:ln>
            <a:solidFill>
              <a:srgbClr val="2F3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181600" y="-2005"/>
            <a:ext cx="13106400" cy="1107996"/>
          </a:xfrm>
          <a:prstGeom prst="rect">
            <a:avLst/>
          </a:prstGeom>
          <a:solidFill>
            <a:srgbClr val="2F3942"/>
          </a:solidFill>
          <a:ln>
            <a:solidFill>
              <a:srgbClr val="2F3942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sz="6600" dirty="0">
                <a:solidFill>
                  <a:srgbClr val="FFC000"/>
                </a:solidFill>
                <a:latin typeface="Bahnschrift" panose="020B0502040204020203" pitchFamily="34" charset="0"/>
              </a:rPr>
              <a:t>OFÍCIO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0006574-6466-40E5-BE1E-DA98A06C33CE}"/>
              </a:ext>
            </a:extLst>
          </p:cNvPr>
          <p:cNvSpPr/>
          <p:nvPr/>
        </p:nvSpPr>
        <p:spPr>
          <a:xfrm>
            <a:off x="8610600" y="3009900"/>
            <a:ext cx="9144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Ofício é a correspondência de caráter oficial, equivalente à carta comercial. É dirigido por um funcionário a outro, da mesma ou de outra categoria, bem como por uma repartição a uma pessoa ou instituição particular, ou, ainda, por instituição particular ou pessoa a uma repartição pública. Por tratar-se, sobretudo, de comunicação de caráter público, o ofício requer certo grau de formalidade.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4ACEF33-C285-478F-87A4-45F418F3D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43100"/>
            <a:ext cx="53975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9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3200400" cy="10287000"/>
          </a:xfrm>
          <a:prstGeom prst="rect">
            <a:avLst/>
          </a:prstGeom>
          <a:solidFill>
            <a:srgbClr val="2F3942"/>
          </a:solidFill>
          <a:ln>
            <a:solidFill>
              <a:srgbClr val="2F3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181600" y="-2005"/>
            <a:ext cx="13106400" cy="1107996"/>
          </a:xfrm>
          <a:prstGeom prst="rect">
            <a:avLst/>
          </a:prstGeom>
          <a:solidFill>
            <a:srgbClr val="2F3942"/>
          </a:solidFill>
          <a:ln>
            <a:solidFill>
              <a:srgbClr val="2F3942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sz="6600" dirty="0">
                <a:solidFill>
                  <a:srgbClr val="FFC000"/>
                </a:solidFill>
                <a:latin typeface="Bahnschrift" panose="020B0502040204020203" pitchFamily="34" charset="0"/>
              </a:rPr>
              <a:t>PROCURAÇÃO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21892" r="8919"/>
          <a:stretch/>
        </p:blipFill>
        <p:spPr>
          <a:xfrm>
            <a:off x="315829" y="1790700"/>
            <a:ext cx="7726279" cy="7454652"/>
          </a:xfrm>
          <a:prstGeom prst="ellipse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9A8A2AB-D78E-47E4-B166-6F9B34366CF4}"/>
              </a:ext>
            </a:extLst>
          </p:cNvPr>
          <p:cNvSpPr/>
          <p:nvPr/>
        </p:nvSpPr>
        <p:spPr>
          <a:xfrm>
            <a:off x="8042108" y="1762328"/>
            <a:ext cx="9144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A procuração é denominado pelo Código Civil como um instrumento de mandato em que uma pessoa concede poderes a outra por um prazo pré-determinado. Ela é muito utilizada em nosso cotidiano, principalmente quando não se pode realizar determinada atividade devido à impossibilidade de comparecimento.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F4EEDAA-FCA3-4CB5-9A87-683761D73667}"/>
              </a:ext>
            </a:extLst>
          </p:cNvPr>
          <p:cNvSpPr/>
          <p:nvPr/>
        </p:nvSpPr>
        <p:spPr>
          <a:xfrm>
            <a:off x="8046972" y="5067670"/>
            <a:ext cx="9144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A procuração é um texto de valor jurídico em que uma pessoa concede poderes a outra por um prazo determinado. Ela pode ser compreendida em dois tipos: a procuração pública e a procuração particular.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8AF4D9-CAE8-4BF9-831F-6C29E5DEF89C}"/>
              </a:ext>
            </a:extLst>
          </p:cNvPr>
          <p:cNvSpPr/>
          <p:nvPr/>
        </p:nvSpPr>
        <p:spPr>
          <a:xfrm>
            <a:off x="8042108" y="7229706"/>
            <a:ext cx="9144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A procuração deve ser lavrada em papel ofício, iniciando o texto com identificação e qualificação do outorgante e do outorgado. Os poderes, a finalidade e o prazo de validade da procuração são expressos de forma precisa. </a:t>
            </a:r>
          </a:p>
        </p:txBody>
      </p:sp>
    </p:spTree>
    <p:extLst>
      <p:ext uri="{BB962C8B-B14F-4D97-AF65-F5344CB8AC3E}">
        <p14:creationId xmlns:p14="http://schemas.microsoft.com/office/powerpoint/2010/main" val="3364741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3200400" cy="10287000"/>
          </a:xfrm>
          <a:prstGeom prst="rect">
            <a:avLst/>
          </a:prstGeom>
          <a:solidFill>
            <a:srgbClr val="2F3942"/>
          </a:solidFill>
          <a:ln>
            <a:solidFill>
              <a:srgbClr val="2F3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181600" y="-2005"/>
            <a:ext cx="13106400" cy="1107996"/>
          </a:xfrm>
          <a:prstGeom prst="rect">
            <a:avLst/>
          </a:prstGeom>
          <a:solidFill>
            <a:srgbClr val="2F3942"/>
          </a:solidFill>
          <a:ln>
            <a:solidFill>
              <a:srgbClr val="2F3942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sz="6600" dirty="0">
                <a:solidFill>
                  <a:srgbClr val="FFC000"/>
                </a:solidFill>
                <a:latin typeface="Bahnschrift" panose="020B0502040204020203" pitchFamily="34" charset="0"/>
              </a:rPr>
              <a:t>PROCURAÇÃO</a:t>
            </a:r>
          </a:p>
        </p:txBody>
      </p:sp>
      <p:sp>
        <p:nvSpPr>
          <p:cNvPr id="9" name="Retângulo 8"/>
          <p:cNvSpPr/>
          <p:nvPr/>
        </p:nvSpPr>
        <p:spPr>
          <a:xfrm>
            <a:off x="13656604" y="1208722"/>
            <a:ext cx="4631396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2F3942"/>
                </a:solidFill>
                <a:latin typeface="Bahnschrift" panose="020B0502040204020203" pitchFamily="34" charset="0"/>
              </a:rPr>
              <a:t>TIPOS DE PROCURAÇÃO</a:t>
            </a:r>
            <a:endParaRPr lang="pt-BR" sz="3200" dirty="0">
              <a:solidFill>
                <a:srgbClr val="2F3942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3747C21-3C35-4FE9-920C-11B1FF5EA985}"/>
              </a:ext>
            </a:extLst>
          </p:cNvPr>
          <p:cNvSpPr/>
          <p:nvPr/>
        </p:nvSpPr>
        <p:spPr>
          <a:xfrm>
            <a:off x="8686800" y="2400300"/>
            <a:ext cx="9144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A procuração pode ser classificada em dois tipos distintos: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Procuração pública: feita em cartório por um tabelionato de notas e válida juridicamente em todos os lugares. Por possuir um registro em um órgão competente, ela é considerada mais segura. Apesar de envolver maior burocracia, ela é menos propensa a ser fraudada.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Procuração particular: feita sem o registro em cartório, podendo ser redigida em próprio punho ou impressa. Por ser mais suscetível a fraudes, a procuração particular não é aceita em determinados locais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DD57C1C-0A52-4EAE-995B-430AB4D05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793497"/>
            <a:ext cx="5524500" cy="7562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3821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3200400" cy="10287000"/>
          </a:xfrm>
          <a:prstGeom prst="rect">
            <a:avLst/>
          </a:prstGeom>
          <a:solidFill>
            <a:srgbClr val="2F3942"/>
          </a:solidFill>
          <a:ln>
            <a:solidFill>
              <a:srgbClr val="2F3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181600" y="-2005"/>
            <a:ext cx="13106400" cy="1107996"/>
          </a:xfrm>
          <a:prstGeom prst="rect">
            <a:avLst/>
          </a:prstGeom>
          <a:solidFill>
            <a:srgbClr val="2F3942"/>
          </a:solidFill>
          <a:ln>
            <a:solidFill>
              <a:srgbClr val="2F3942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sz="6600" dirty="0">
                <a:solidFill>
                  <a:srgbClr val="FFC000"/>
                </a:solidFill>
                <a:latin typeface="Bahnschrift" panose="020B0502040204020203" pitchFamily="34" charset="0"/>
              </a:rPr>
              <a:t>REQUERIMENTO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2147E03-8619-4A72-99FA-DC09B1CDE063}"/>
              </a:ext>
            </a:extLst>
          </p:cNvPr>
          <p:cNvSpPr/>
          <p:nvPr/>
        </p:nvSpPr>
        <p:spPr>
          <a:xfrm>
            <a:off x="8991600" y="1485900"/>
            <a:ext cx="9144000" cy="8402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Se você precisar se dirigir a uma autoridade para fazer um pedido para o qual necessite ter amparo na lei, deve fazê-lo através de um requerimento.</a:t>
            </a:r>
          </a:p>
          <a:p>
            <a:pPr algn="just"/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Serve para requerer ou pedir uma coisa específica à Administração ou aos organismos públicos. Os requerimentos recebem nomes diferentes, dependendo do organismo ao qual se dirigem.</a:t>
            </a:r>
            <a:b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Conhece-se pelo nome de "Memorial" quando é dirigido a uma autoridade máxima, como, por exemplo, o chefe do Estado.</a:t>
            </a:r>
          </a:p>
          <a:p>
            <a:pPr algn="just"/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Chama-se "Exposição" quando se dirige ao Parlamento da nação ou a um órgão do Governo.</a:t>
            </a:r>
          </a:p>
          <a:p>
            <a:pPr algn="just"/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Chama-se "Pedido" ao requerimento utilizado para o resto dos casos</a:t>
            </a:r>
            <a:r>
              <a:rPr lang="pt-BR" dirty="0"/>
              <a:t>.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9D7909B-03F3-458C-B718-D5D06634B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86100"/>
            <a:ext cx="7543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02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6390" t="18922" r="11867" b="15369"/>
          <a:stretch/>
        </p:blipFill>
        <p:spPr>
          <a:xfrm>
            <a:off x="10565677" y="-25926"/>
            <a:ext cx="7798523" cy="501702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1214370" y="1104900"/>
            <a:ext cx="716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dirty="0">
                <a:solidFill>
                  <a:srgbClr val="2F3942"/>
                </a:solidFill>
                <a:latin typeface="Muli Bold Bold" panose="020B0604020202020204" charset="0"/>
              </a:rPr>
              <a:t>ATIVIDADES</a:t>
            </a:r>
          </a:p>
        </p:txBody>
      </p:sp>
      <p:sp>
        <p:nvSpPr>
          <p:cNvPr id="2" name="Retângulo 1"/>
          <p:cNvSpPr/>
          <p:nvPr/>
        </p:nvSpPr>
        <p:spPr>
          <a:xfrm>
            <a:off x="3915732" y="0"/>
            <a:ext cx="2949846" cy="584775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FFC000"/>
                </a:solidFill>
                <a:latin typeface="Bahnschrift" panose="020B0502040204020203" pitchFamily="34" charset="0"/>
              </a:rPr>
              <a:t>MÃOS À OBRA!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5018A68-F976-4F36-AB2D-EA79D318E54F}"/>
              </a:ext>
            </a:extLst>
          </p:cNvPr>
          <p:cNvSpPr/>
          <p:nvPr/>
        </p:nvSpPr>
        <p:spPr>
          <a:xfrm>
            <a:off x="990600" y="4000500"/>
            <a:ext cx="9144000" cy="27853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Formar grupos e será sorteado os seguintes temas para execução: Ofício, Procuração, Ata de Reunião, Circular ,Requerimento e Declaração. Ao final, cada grupo apresentará sua atividade.</a:t>
            </a:r>
          </a:p>
        </p:txBody>
      </p:sp>
    </p:spTree>
    <p:extLst>
      <p:ext uri="{BB962C8B-B14F-4D97-AF65-F5344CB8AC3E}">
        <p14:creationId xmlns:p14="http://schemas.microsoft.com/office/powerpoint/2010/main" val="3759313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64318" y="647700"/>
            <a:ext cx="754084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REFERÊNCIAS BIBLIOGRÁFICAS:</a:t>
            </a:r>
            <a:endParaRPr lang="pt-BR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733800" y="3543300"/>
            <a:ext cx="1028467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dirty="0"/>
              <a:t>https://acervonet.com.br/blog/documentos-empresariais-quais-sao-os-tipos/</a:t>
            </a:r>
          </a:p>
        </p:txBody>
      </p:sp>
      <p:sp>
        <p:nvSpPr>
          <p:cNvPr id="4" name="Retângulo 3"/>
          <p:cNvSpPr/>
          <p:nvPr/>
        </p:nvSpPr>
        <p:spPr>
          <a:xfrm>
            <a:off x="3733800" y="4229100"/>
            <a:ext cx="768364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dirty="0"/>
              <a:t>https://www.pontotel.com.br/documentos-empresariais/</a:t>
            </a:r>
          </a:p>
        </p:txBody>
      </p:sp>
      <p:sp>
        <p:nvSpPr>
          <p:cNvPr id="5" name="Retângulo 4"/>
          <p:cNvSpPr/>
          <p:nvPr/>
        </p:nvSpPr>
        <p:spPr>
          <a:xfrm>
            <a:off x="3733800" y="4959628"/>
            <a:ext cx="1172846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dirty="0"/>
              <a:t>https://fenixcontabilsp.com.br/documentos-empresariais-os-10-tipos-mais-importantes/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6399" y="-121145"/>
            <a:ext cx="3633531" cy="459068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6600" y="5676900"/>
            <a:ext cx="3834716" cy="480406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968337"/>
            <a:ext cx="6565155" cy="422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4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229870"/>
            <a:ext cx="7136680" cy="9057130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6" name="TextBox 6"/>
          <p:cNvSpPr txBox="1"/>
          <p:nvPr/>
        </p:nvSpPr>
        <p:spPr>
          <a:xfrm>
            <a:off x="8763000" y="1449834"/>
            <a:ext cx="8686800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 b="1" dirty="0">
                <a:solidFill>
                  <a:srgbClr val="FFC000"/>
                </a:solidFill>
                <a:latin typeface="Muli Bold Bold"/>
              </a:rPr>
              <a:t>www.nurap.org.br</a:t>
            </a:r>
            <a:endParaRPr lang="en-US" sz="7200" b="1" dirty="0">
              <a:solidFill>
                <a:srgbClr val="2F3942"/>
              </a:solidFill>
              <a:latin typeface="Muli Bold Bold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3AC02EB-1B05-A644-A8B5-4E9C9876D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7" y="3494822"/>
            <a:ext cx="7059548" cy="3047188"/>
          </a:xfrm>
          <a:prstGeom prst="rect">
            <a:avLst/>
          </a:prstGeom>
        </p:spPr>
      </p:pic>
      <p:sp>
        <p:nvSpPr>
          <p:cNvPr id="17" name="AutoShape 13">
            <a:extLst>
              <a:ext uri="{FF2B5EF4-FFF2-40B4-BE49-F238E27FC236}">
                <a16:creationId xmlns:a16="http://schemas.microsoft.com/office/drawing/2014/main" id="{B7EC3439-46AC-1945-B408-BE07BD171FF9}"/>
              </a:ext>
            </a:extLst>
          </p:cNvPr>
          <p:cNvSpPr/>
          <p:nvPr/>
        </p:nvSpPr>
        <p:spPr>
          <a:xfrm>
            <a:off x="0" y="0"/>
            <a:ext cx="18288000" cy="1229870"/>
          </a:xfrm>
          <a:prstGeom prst="rect">
            <a:avLst/>
          </a:prstGeom>
          <a:solidFill>
            <a:srgbClr val="FFC000"/>
          </a:solidFill>
        </p:spPr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CFB4869-E069-8E45-A15A-0B7F8FCD4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680" y="2849156"/>
            <a:ext cx="11151320" cy="743784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7136680" y="2781301"/>
            <a:ext cx="11172102" cy="304800"/>
          </a:xfrm>
          <a:prstGeom prst="rect">
            <a:avLst/>
          </a:prstGeom>
          <a:solidFill>
            <a:schemeClr val="tx2"/>
          </a:solidFill>
        </p:spPr>
      </p:sp>
      <p:grpSp>
        <p:nvGrpSpPr>
          <p:cNvPr id="5" name="Agrupar 4"/>
          <p:cNvGrpSpPr/>
          <p:nvPr/>
        </p:nvGrpSpPr>
        <p:grpSpPr>
          <a:xfrm>
            <a:off x="247791" y="7220785"/>
            <a:ext cx="6641098" cy="1264260"/>
            <a:chOff x="609600" y="8293824"/>
            <a:chExt cx="5126804" cy="975985"/>
          </a:xfrm>
        </p:grpSpPr>
        <p:pic>
          <p:nvPicPr>
            <p:cNvPr id="9" name="Imagem 8">
              <a:hlinkClick r:id="rId4"/>
              <a:extLst>
                <a:ext uri="{FF2B5EF4-FFF2-40B4-BE49-F238E27FC236}">
                  <a16:creationId xmlns:a16="http://schemas.microsoft.com/office/drawing/2014/main" id="{BC3CF7DA-C753-9044-ACF9-BF1A8A514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8293824"/>
              <a:ext cx="953796" cy="953796"/>
            </a:xfrm>
            <a:prstGeom prst="rect">
              <a:avLst/>
            </a:prstGeom>
          </p:spPr>
        </p:pic>
        <p:pic>
          <p:nvPicPr>
            <p:cNvPr id="10" name="Imagem 9">
              <a:hlinkClick r:id="rId6"/>
              <a:extLst>
                <a:ext uri="{FF2B5EF4-FFF2-40B4-BE49-F238E27FC236}">
                  <a16:creationId xmlns:a16="http://schemas.microsoft.com/office/drawing/2014/main" id="{15A12790-4EED-0A47-B2DF-E6884F664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723" y="8382776"/>
              <a:ext cx="879923" cy="879923"/>
            </a:xfrm>
            <a:prstGeom prst="rect">
              <a:avLst/>
            </a:prstGeom>
          </p:spPr>
        </p:pic>
        <p:pic>
          <p:nvPicPr>
            <p:cNvPr id="11" name="Imagem 10">
              <a:hlinkClick r:id="rId8"/>
              <a:extLst>
                <a:ext uri="{FF2B5EF4-FFF2-40B4-BE49-F238E27FC236}">
                  <a16:creationId xmlns:a16="http://schemas.microsoft.com/office/drawing/2014/main" id="{5D9B77A8-CFD5-CE47-B39A-7E8D5EBE5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478" y="8353495"/>
              <a:ext cx="894123" cy="894123"/>
            </a:xfrm>
            <a:prstGeom prst="rect">
              <a:avLst/>
            </a:prstGeom>
          </p:spPr>
        </p:pic>
        <p:pic>
          <p:nvPicPr>
            <p:cNvPr id="12" name="Imagem 11">
              <a:hlinkClick r:id="rId10"/>
              <a:extLst>
                <a:ext uri="{FF2B5EF4-FFF2-40B4-BE49-F238E27FC236}">
                  <a16:creationId xmlns:a16="http://schemas.microsoft.com/office/drawing/2014/main" id="{5C9D7F23-2A53-C84B-9C57-DC9139198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3760" y="8382776"/>
              <a:ext cx="887033" cy="887033"/>
            </a:xfrm>
            <a:prstGeom prst="rect">
              <a:avLst/>
            </a:prstGeom>
          </p:spPr>
        </p:pic>
        <p:pic>
          <p:nvPicPr>
            <p:cNvPr id="13" name="Imagem 12">
              <a:hlinkClick r:id="rId12"/>
              <a:extLst>
                <a:ext uri="{FF2B5EF4-FFF2-40B4-BE49-F238E27FC236}">
                  <a16:creationId xmlns:a16="http://schemas.microsoft.com/office/drawing/2014/main" id="{434FA524-D8E0-B644-9D07-3C9924912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920" y="8347462"/>
              <a:ext cx="889484" cy="889484"/>
            </a:xfrm>
            <a:prstGeom prst="rect">
              <a:avLst/>
            </a:prstGeom>
          </p:spPr>
        </p:pic>
        <p:pic>
          <p:nvPicPr>
            <p:cNvPr id="15" name="Imagem 14">
              <a:hlinkClick r:id="rId14"/>
              <a:extLst>
                <a:ext uri="{FF2B5EF4-FFF2-40B4-BE49-F238E27FC236}">
                  <a16:creationId xmlns:a16="http://schemas.microsoft.com/office/drawing/2014/main" id="{BD33A67F-E82A-0E40-9C43-1BD988B94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0601" y="8384381"/>
              <a:ext cx="863237" cy="8632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6080" y="1"/>
            <a:ext cx="6221919" cy="40005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477000" y="419100"/>
            <a:ext cx="2577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SUMÁRIO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025217" y="49588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4669339" y="4669339"/>
            <a:ext cx="10299164" cy="96048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743200" y="2628900"/>
            <a:ext cx="8113118" cy="7940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O que são documentos empresariais;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Atas;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Circulares;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Tipos de Contratos;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Comprovantes;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Licenças;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Carta Comercial;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Declaração;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Ofício;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Procuração;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Requerimento.</a:t>
            </a:r>
          </a:p>
          <a:p>
            <a:endParaRPr lang="pt-BR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9798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" y="4381500"/>
            <a:ext cx="381000" cy="5905500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5" name="Retângulo 4"/>
          <p:cNvSpPr/>
          <p:nvPr/>
        </p:nvSpPr>
        <p:spPr>
          <a:xfrm>
            <a:off x="1066800" y="1028700"/>
            <a:ext cx="769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EA99A44-8AA2-4CE7-B41B-D4F56D084F88}"/>
              </a:ext>
            </a:extLst>
          </p:cNvPr>
          <p:cNvSpPr/>
          <p:nvPr/>
        </p:nvSpPr>
        <p:spPr>
          <a:xfrm>
            <a:off x="1035996" y="2171700"/>
            <a:ext cx="9144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As empresas produzem documentos o tempo todo, em quase todos os seus processos. Por isso, conhecer sobre os documentos empresariais e o modo como são geridos é fundamental para o bom funcionamento do seu negócio.</a:t>
            </a:r>
          </a:p>
          <a:p>
            <a:pPr algn="just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E você, sabe quais são os principais tipos de documentos empresariais? Como eles devem ser guardados? Por quanto tempo?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8CFDE9B-2B5A-4826-90E7-D402144EB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955929"/>
            <a:ext cx="7812931" cy="5448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381000" y="6819900"/>
            <a:ext cx="1371600" cy="1295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1371601" y="9425494"/>
            <a:ext cx="293450" cy="18441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1241898" y="8572500"/>
            <a:ext cx="663102" cy="61284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123217" y="8378757"/>
            <a:ext cx="650132" cy="6096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 flipH="1" flipV="1">
            <a:off x="773349" y="9181290"/>
            <a:ext cx="293451" cy="22941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457200" y="9595119"/>
            <a:ext cx="219683" cy="19658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1066800" y="9715500"/>
            <a:ext cx="228600" cy="19374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676883" y="9984633"/>
            <a:ext cx="237517" cy="18806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1887200" y="-1"/>
            <a:ext cx="6400800" cy="374373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11887199" y="771389"/>
            <a:ext cx="640080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500" dirty="0">
                <a:solidFill>
                  <a:srgbClr val="2F3942"/>
                </a:solidFill>
                <a:latin typeface="Muli Bold Bold" panose="020B0604020202020204" charset="0"/>
              </a:rPr>
              <a:t>O QUE SÃO DOCUMENTOS EMPRESARIAIS?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887200" y="3743736"/>
            <a:ext cx="304801" cy="654326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123217" y="9181290"/>
            <a:ext cx="257783" cy="22941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898072" y="1621215"/>
            <a:ext cx="914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8916D31-3189-4F27-8EC6-CDC360268489}"/>
              </a:ext>
            </a:extLst>
          </p:cNvPr>
          <p:cNvSpPr/>
          <p:nvPr/>
        </p:nvSpPr>
        <p:spPr>
          <a:xfrm>
            <a:off x="2055335" y="410790"/>
            <a:ext cx="9144000" cy="69865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 princípio, os documentos empresariais são todos aqueles que são produzidos no setor empresarial – você vai entender melhor com os exemplos que seguem. No cotidiano de uma empresa, várias atividades são documentadas, a fim de garantir a legitimidade e o devido registro do que acontece. </a:t>
            </a:r>
          </a:p>
          <a:p>
            <a:pPr algn="just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Assim, os documentos empresariais têm enorme importância. Isso porque são registros frequentes de contratações, vendas, reuniões, solicitações, licenças, dentre outras funções. A dica, portanto, é sempre manter um sistema de gestão para que nada da documentação se perca.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7A2879C-4DA4-47BF-AAAA-3E2C0E0A1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264" y="4950049"/>
            <a:ext cx="5562600" cy="344573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C634D3C-4765-479A-B72E-D3A4BA4F83D1}"/>
              </a:ext>
            </a:extLst>
          </p:cNvPr>
          <p:cNvSpPr/>
          <p:nvPr/>
        </p:nvSpPr>
        <p:spPr>
          <a:xfrm>
            <a:off x="1992549" y="7478138"/>
            <a:ext cx="9144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Os documentos empresariais são imprescindíveis para que uma organização funcione corretamente, pois comprovam que ela está atuando no mercado sem violar nenhuma regulamentação vigente. Ou seja, eles são a maneira de um negócio garantir a sua segurança jurídica.</a:t>
            </a:r>
          </a:p>
        </p:txBody>
      </p:sp>
    </p:spTree>
    <p:extLst>
      <p:ext uri="{BB962C8B-B14F-4D97-AF65-F5344CB8AC3E}">
        <p14:creationId xmlns:p14="http://schemas.microsoft.com/office/powerpoint/2010/main" val="2130186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381000" y="6819900"/>
            <a:ext cx="1371600" cy="1295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1371601" y="9425494"/>
            <a:ext cx="293450" cy="18441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1241898" y="8572500"/>
            <a:ext cx="663102" cy="61284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123217" y="8378757"/>
            <a:ext cx="650132" cy="6096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 flipH="1" flipV="1">
            <a:off x="773349" y="9181290"/>
            <a:ext cx="293451" cy="22941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457200" y="9595119"/>
            <a:ext cx="219683" cy="19658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1066800" y="9715500"/>
            <a:ext cx="228600" cy="19374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676883" y="9984633"/>
            <a:ext cx="237517" cy="188067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1887200" y="-1"/>
            <a:ext cx="6400800" cy="374373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1887200" y="3743736"/>
            <a:ext cx="304801" cy="654326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123217" y="9181290"/>
            <a:ext cx="257783" cy="22941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11887199" y="771389"/>
            <a:ext cx="6400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rgbClr val="2F3942"/>
                </a:solidFill>
                <a:latin typeface="Muli Bold Bold" panose="020B0604020202020204" charset="0"/>
              </a:rPr>
              <a:t>TIPOS DE DOCUMENTOS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153391" y="824289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6000" b="1" dirty="0">
                <a:latin typeface="Arial" panose="020B0604020202020204" pitchFamily="34" charset="0"/>
                <a:cs typeface="Arial" panose="020B0604020202020204" pitchFamily="34" charset="0"/>
              </a:rPr>
              <a:t>ATA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50E5674-5C7B-4394-904F-1D997FAD2D28}"/>
              </a:ext>
            </a:extLst>
          </p:cNvPr>
          <p:cNvSpPr/>
          <p:nvPr/>
        </p:nvSpPr>
        <p:spPr>
          <a:xfrm>
            <a:off x="1901756" y="1877541"/>
            <a:ext cx="9144000" cy="87254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A ata é um documento no qual deve constar um resumo por escrito, detalhando os fatos e as soluções a que chegaram as pessoas convocadas a participar de uma assembleia, sessão ou reunião. </a:t>
            </a:r>
          </a:p>
          <a:p>
            <a:pPr algn="just"/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A expressão correta para a redação de uma ata é "lavrar a ata". Uma das principais funções da ata é historiar, traçar um painel cronológico da vida de uma empresa, associação ou instituição. </a:t>
            </a:r>
          </a:p>
          <a:p>
            <a:pPr algn="just"/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Serve como documento para consulta posterior, tendo em alguns casos caráter obrigatório pela legislação</a:t>
            </a:r>
            <a:r>
              <a:rPr lang="pt-BR" dirty="0"/>
              <a:t>.</a:t>
            </a:r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BCC301C-1285-412E-B09C-75792433C2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365" y="3879047"/>
            <a:ext cx="4381646" cy="619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25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vre 2"/>
          <p:cNvSpPr/>
          <p:nvPr/>
        </p:nvSpPr>
        <p:spPr>
          <a:xfrm>
            <a:off x="-457200" y="-266700"/>
            <a:ext cx="3611496" cy="4567225"/>
          </a:xfrm>
          <a:custGeom>
            <a:avLst/>
            <a:gdLst>
              <a:gd name="connsiteX0" fmla="*/ 409475 w 2845359"/>
              <a:gd name="connsiteY0" fmla="*/ 3319653 h 3338678"/>
              <a:gd name="connsiteX1" fmla="*/ 1090411 w 2845359"/>
              <a:gd name="connsiteY1" fmla="*/ 2269065 h 3338678"/>
              <a:gd name="connsiteX2" fmla="*/ 2335551 w 2845359"/>
              <a:gd name="connsiteY2" fmla="*/ 1101746 h 3338678"/>
              <a:gd name="connsiteX3" fmla="*/ 2841390 w 2845359"/>
              <a:gd name="connsiteY3" fmla="*/ 206802 h 3338678"/>
              <a:gd name="connsiteX4" fmla="*/ 2102087 w 2845359"/>
              <a:gd name="connsiteY4" fmla="*/ 31704 h 3338678"/>
              <a:gd name="connsiteX5" fmla="*/ 856947 w 2845359"/>
              <a:gd name="connsiteY5" fmla="*/ 31704 h 3338678"/>
              <a:gd name="connsiteX6" fmla="*/ 331653 w 2845359"/>
              <a:gd name="connsiteY6" fmla="*/ 31704 h 3338678"/>
              <a:gd name="connsiteX7" fmla="*/ 913 w 2845359"/>
              <a:gd name="connsiteY7" fmla="*/ 459721 h 3338678"/>
              <a:gd name="connsiteX8" fmla="*/ 234377 w 2845359"/>
              <a:gd name="connsiteY8" fmla="*/ 1451942 h 3338678"/>
              <a:gd name="connsiteX9" fmla="*/ 273287 w 2845359"/>
              <a:gd name="connsiteY9" fmla="*/ 2833270 h 3338678"/>
              <a:gd name="connsiteX10" fmla="*/ 409475 w 2845359"/>
              <a:gd name="connsiteY10" fmla="*/ 3319653 h 333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5359" h="3338678">
                <a:moveTo>
                  <a:pt x="409475" y="3319653"/>
                </a:moveTo>
                <a:cubicBezTo>
                  <a:pt x="545662" y="3225619"/>
                  <a:pt x="769398" y="2638716"/>
                  <a:pt x="1090411" y="2269065"/>
                </a:cubicBezTo>
                <a:cubicBezTo>
                  <a:pt x="1411424" y="1899414"/>
                  <a:pt x="2043721" y="1445457"/>
                  <a:pt x="2335551" y="1101746"/>
                </a:cubicBezTo>
                <a:cubicBezTo>
                  <a:pt x="2627381" y="758035"/>
                  <a:pt x="2880301" y="385142"/>
                  <a:pt x="2841390" y="206802"/>
                </a:cubicBezTo>
                <a:cubicBezTo>
                  <a:pt x="2802479" y="28462"/>
                  <a:pt x="2432827" y="60887"/>
                  <a:pt x="2102087" y="31704"/>
                </a:cubicBezTo>
                <a:cubicBezTo>
                  <a:pt x="1771347" y="2521"/>
                  <a:pt x="856947" y="31704"/>
                  <a:pt x="856947" y="31704"/>
                </a:cubicBezTo>
                <a:cubicBezTo>
                  <a:pt x="561875" y="31704"/>
                  <a:pt x="474325" y="-39632"/>
                  <a:pt x="331653" y="31704"/>
                </a:cubicBezTo>
                <a:cubicBezTo>
                  <a:pt x="188981" y="103040"/>
                  <a:pt x="17126" y="223015"/>
                  <a:pt x="913" y="459721"/>
                </a:cubicBezTo>
                <a:cubicBezTo>
                  <a:pt x="-15300" y="696427"/>
                  <a:pt x="188981" y="1056350"/>
                  <a:pt x="234377" y="1451942"/>
                </a:cubicBezTo>
                <a:cubicBezTo>
                  <a:pt x="279773" y="1847534"/>
                  <a:pt x="240861" y="2521985"/>
                  <a:pt x="273287" y="2833270"/>
                </a:cubicBezTo>
                <a:cubicBezTo>
                  <a:pt x="305712" y="3144555"/>
                  <a:pt x="273288" y="3413687"/>
                  <a:pt x="409475" y="3319653"/>
                </a:cubicBezTo>
                <a:close/>
              </a:path>
            </a:pathLst>
          </a:custGeom>
          <a:solidFill>
            <a:srgbClr val="2F3942"/>
          </a:solidFill>
          <a:ln>
            <a:solidFill>
              <a:srgbClr val="2F3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Forma Livre 4"/>
          <p:cNvSpPr/>
          <p:nvPr/>
        </p:nvSpPr>
        <p:spPr>
          <a:xfrm rot="11067882">
            <a:off x="14887616" y="5833850"/>
            <a:ext cx="3784286" cy="4798221"/>
          </a:xfrm>
          <a:custGeom>
            <a:avLst/>
            <a:gdLst>
              <a:gd name="connsiteX0" fmla="*/ 409475 w 2845359"/>
              <a:gd name="connsiteY0" fmla="*/ 3319653 h 3338678"/>
              <a:gd name="connsiteX1" fmla="*/ 1090411 w 2845359"/>
              <a:gd name="connsiteY1" fmla="*/ 2269065 h 3338678"/>
              <a:gd name="connsiteX2" fmla="*/ 2335551 w 2845359"/>
              <a:gd name="connsiteY2" fmla="*/ 1101746 h 3338678"/>
              <a:gd name="connsiteX3" fmla="*/ 2841390 w 2845359"/>
              <a:gd name="connsiteY3" fmla="*/ 206802 h 3338678"/>
              <a:gd name="connsiteX4" fmla="*/ 2102087 w 2845359"/>
              <a:gd name="connsiteY4" fmla="*/ 31704 h 3338678"/>
              <a:gd name="connsiteX5" fmla="*/ 856947 w 2845359"/>
              <a:gd name="connsiteY5" fmla="*/ 31704 h 3338678"/>
              <a:gd name="connsiteX6" fmla="*/ 331653 w 2845359"/>
              <a:gd name="connsiteY6" fmla="*/ 31704 h 3338678"/>
              <a:gd name="connsiteX7" fmla="*/ 913 w 2845359"/>
              <a:gd name="connsiteY7" fmla="*/ 459721 h 3338678"/>
              <a:gd name="connsiteX8" fmla="*/ 234377 w 2845359"/>
              <a:gd name="connsiteY8" fmla="*/ 1451942 h 3338678"/>
              <a:gd name="connsiteX9" fmla="*/ 273287 w 2845359"/>
              <a:gd name="connsiteY9" fmla="*/ 2833270 h 3338678"/>
              <a:gd name="connsiteX10" fmla="*/ 409475 w 2845359"/>
              <a:gd name="connsiteY10" fmla="*/ 3319653 h 333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5359" h="3338678">
                <a:moveTo>
                  <a:pt x="409475" y="3319653"/>
                </a:moveTo>
                <a:cubicBezTo>
                  <a:pt x="545662" y="3225619"/>
                  <a:pt x="769398" y="2638716"/>
                  <a:pt x="1090411" y="2269065"/>
                </a:cubicBezTo>
                <a:cubicBezTo>
                  <a:pt x="1411424" y="1899414"/>
                  <a:pt x="2043721" y="1445457"/>
                  <a:pt x="2335551" y="1101746"/>
                </a:cubicBezTo>
                <a:cubicBezTo>
                  <a:pt x="2627381" y="758035"/>
                  <a:pt x="2880301" y="385142"/>
                  <a:pt x="2841390" y="206802"/>
                </a:cubicBezTo>
                <a:cubicBezTo>
                  <a:pt x="2802479" y="28462"/>
                  <a:pt x="2432827" y="60887"/>
                  <a:pt x="2102087" y="31704"/>
                </a:cubicBezTo>
                <a:cubicBezTo>
                  <a:pt x="1771347" y="2521"/>
                  <a:pt x="856947" y="31704"/>
                  <a:pt x="856947" y="31704"/>
                </a:cubicBezTo>
                <a:cubicBezTo>
                  <a:pt x="561875" y="31704"/>
                  <a:pt x="474325" y="-39632"/>
                  <a:pt x="331653" y="31704"/>
                </a:cubicBezTo>
                <a:cubicBezTo>
                  <a:pt x="188981" y="103040"/>
                  <a:pt x="17126" y="223015"/>
                  <a:pt x="913" y="459721"/>
                </a:cubicBezTo>
                <a:cubicBezTo>
                  <a:pt x="-15300" y="696427"/>
                  <a:pt x="188981" y="1056350"/>
                  <a:pt x="234377" y="1451942"/>
                </a:cubicBezTo>
                <a:cubicBezTo>
                  <a:pt x="279773" y="1847534"/>
                  <a:pt x="240861" y="2521985"/>
                  <a:pt x="273287" y="2833270"/>
                </a:cubicBezTo>
                <a:cubicBezTo>
                  <a:pt x="305712" y="3144555"/>
                  <a:pt x="273288" y="3413687"/>
                  <a:pt x="409475" y="3319653"/>
                </a:cubicBezTo>
                <a:close/>
              </a:path>
            </a:pathLst>
          </a:custGeom>
          <a:solidFill>
            <a:srgbClr val="2F3942"/>
          </a:solidFill>
          <a:ln>
            <a:solidFill>
              <a:srgbClr val="2F3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898BC30-BEF0-416D-8F14-E57755C3B0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764" y="215906"/>
            <a:ext cx="6751234" cy="9388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75492DEA-75CE-4C55-A1BD-8F8929E3BC12}"/>
              </a:ext>
            </a:extLst>
          </p:cNvPr>
          <p:cNvSpPr/>
          <p:nvPr/>
        </p:nvSpPr>
        <p:spPr>
          <a:xfrm>
            <a:off x="929447" y="1790700"/>
            <a:ext cx="7696200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Informações básicas da reunião: o nome do projeto ou da equipe, a finalidade da reunião, a data, os participantes e outras informações logísticas relevantes. </a:t>
            </a:r>
          </a:p>
          <a:p>
            <a:pPr marL="514350" indent="-514350" algn="just">
              <a:buFont typeface="+mj-lt"/>
              <a:buAutoNum type="arabicPeriod"/>
            </a:pP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Itens da pauta: tópicos de discussão, o responsável por cada assunto e o tempo alocado para tal tema.</a:t>
            </a:r>
          </a:p>
          <a:p>
            <a:pPr marL="514350" indent="-514350" algn="just">
              <a:buFont typeface="+mj-lt"/>
              <a:buAutoNum type="arabicPeriod"/>
            </a:pP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Ações a realizar: as contribuições e ações a realizar resultantes da reunião, incluindo a tarefa, o proprietário e a data de conclusão. </a:t>
            </a:r>
          </a:p>
          <a:p>
            <a:pPr marL="514350" indent="-514350" algn="just">
              <a:buFont typeface="+mj-lt"/>
              <a:buAutoNum type="arabicPeriod"/>
            </a:pP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Informações da próxima reunião: informações relevantes sobre a próxima reunião, como horário e data.</a:t>
            </a:r>
          </a:p>
        </p:txBody>
      </p:sp>
    </p:spTree>
    <p:extLst>
      <p:ext uri="{BB962C8B-B14F-4D97-AF65-F5344CB8AC3E}">
        <p14:creationId xmlns:p14="http://schemas.microsoft.com/office/powerpoint/2010/main" val="275896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19400" y="976538"/>
            <a:ext cx="15133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rgbClr val="2F3942"/>
                </a:solidFill>
                <a:latin typeface="Muli Bold Bold" panose="020B0604020202020204" charset="0"/>
              </a:rPr>
              <a:t>CIRCULAR</a:t>
            </a:r>
          </a:p>
        </p:txBody>
      </p:sp>
      <p:sp>
        <p:nvSpPr>
          <p:cNvPr id="3" name="Forma Livre 2"/>
          <p:cNvSpPr/>
          <p:nvPr/>
        </p:nvSpPr>
        <p:spPr>
          <a:xfrm>
            <a:off x="-457200" y="-266700"/>
            <a:ext cx="3611496" cy="4567225"/>
          </a:xfrm>
          <a:custGeom>
            <a:avLst/>
            <a:gdLst>
              <a:gd name="connsiteX0" fmla="*/ 409475 w 2845359"/>
              <a:gd name="connsiteY0" fmla="*/ 3319653 h 3338678"/>
              <a:gd name="connsiteX1" fmla="*/ 1090411 w 2845359"/>
              <a:gd name="connsiteY1" fmla="*/ 2269065 h 3338678"/>
              <a:gd name="connsiteX2" fmla="*/ 2335551 w 2845359"/>
              <a:gd name="connsiteY2" fmla="*/ 1101746 h 3338678"/>
              <a:gd name="connsiteX3" fmla="*/ 2841390 w 2845359"/>
              <a:gd name="connsiteY3" fmla="*/ 206802 h 3338678"/>
              <a:gd name="connsiteX4" fmla="*/ 2102087 w 2845359"/>
              <a:gd name="connsiteY4" fmla="*/ 31704 h 3338678"/>
              <a:gd name="connsiteX5" fmla="*/ 856947 w 2845359"/>
              <a:gd name="connsiteY5" fmla="*/ 31704 h 3338678"/>
              <a:gd name="connsiteX6" fmla="*/ 331653 w 2845359"/>
              <a:gd name="connsiteY6" fmla="*/ 31704 h 3338678"/>
              <a:gd name="connsiteX7" fmla="*/ 913 w 2845359"/>
              <a:gd name="connsiteY7" fmla="*/ 459721 h 3338678"/>
              <a:gd name="connsiteX8" fmla="*/ 234377 w 2845359"/>
              <a:gd name="connsiteY8" fmla="*/ 1451942 h 3338678"/>
              <a:gd name="connsiteX9" fmla="*/ 273287 w 2845359"/>
              <a:gd name="connsiteY9" fmla="*/ 2833270 h 3338678"/>
              <a:gd name="connsiteX10" fmla="*/ 409475 w 2845359"/>
              <a:gd name="connsiteY10" fmla="*/ 3319653 h 333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5359" h="3338678">
                <a:moveTo>
                  <a:pt x="409475" y="3319653"/>
                </a:moveTo>
                <a:cubicBezTo>
                  <a:pt x="545662" y="3225619"/>
                  <a:pt x="769398" y="2638716"/>
                  <a:pt x="1090411" y="2269065"/>
                </a:cubicBezTo>
                <a:cubicBezTo>
                  <a:pt x="1411424" y="1899414"/>
                  <a:pt x="2043721" y="1445457"/>
                  <a:pt x="2335551" y="1101746"/>
                </a:cubicBezTo>
                <a:cubicBezTo>
                  <a:pt x="2627381" y="758035"/>
                  <a:pt x="2880301" y="385142"/>
                  <a:pt x="2841390" y="206802"/>
                </a:cubicBezTo>
                <a:cubicBezTo>
                  <a:pt x="2802479" y="28462"/>
                  <a:pt x="2432827" y="60887"/>
                  <a:pt x="2102087" y="31704"/>
                </a:cubicBezTo>
                <a:cubicBezTo>
                  <a:pt x="1771347" y="2521"/>
                  <a:pt x="856947" y="31704"/>
                  <a:pt x="856947" y="31704"/>
                </a:cubicBezTo>
                <a:cubicBezTo>
                  <a:pt x="561875" y="31704"/>
                  <a:pt x="474325" y="-39632"/>
                  <a:pt x="331653" y="31704"/>
                </a:cubicBezTo>
                <a:cubicBezTo>
                  <a:pt x="188981" y="103040"/>
                  <a:pt x="17126" y="223015"/>
                  <a:pt x="913" y="459721"/>
                </a:cubicBezTo>
                <a:cubicBezTo>
                  <a:pt x="-15300" y="696427"/>
                  <a:pt x="188981" y="1056350"/>
                  <a:pt x="234377" y="1451942"/>
                </a:cubicBezTo>
                <a:cubicBezTo>
                  <a:pt x="279773" y="1847534"/>
                  <a:pt x="240861" y="2521985"/>
                  <a:pt x="273287" y="2833270"/>
                </a:cubicBezTo>
                <a:cubicBezTo>
                  <a:pt x="305712" y="3144555"/>
                  <a:pt x="273288" y="3413687"/>
                  <a:pt x="409475" y="3319653"/>
                </a:cubicBezTo>
                <a:close/>
              </a:path>
            </a:pathLst>
          </a:custGeom>
          <a:solidFill>
            <a:srgbClr val="2F3942"/>
          </a:solidFill>
          <a:ln>
            <a:solidFill>
              <a:srgbClr val="2F3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Forma Livre 4"/>
          <p:cNvSpPr/>
          <p:nvPr/>
        </p:nvSpPr>
        <p:spPr>
          <a:xfrm rot="11067882">
            <a:off x="14887616" y="5833850"/>
            <a:ext cx="3784286" cy="4798221"/>
          </a:xfrm>
          <a:custGeom>
            <a:avLst/>
            <a:gdLst>
              <a:gd name="connsiteX0" fmla="*/ 409475 w 2845359"/>
              <a:gd name="connsiteY0" fmla="*/ 3319653 h 3338678"/>
              <a:gd name="connsiteX1" fmla="*/ 1090411 w 2845359"/>
              <a:gd name="connsiteY1" fmla="*/ 2269065 h 3338678"/>
              <a:gd name="connsiteX2" fmla="*/ 2335551 w 2845359"/>
              <a:gd name="connsiteY2" fmla="*/ 1101746 h 3338678"/>
              <a:gd name="connsiteX3" fmla="*/ 2841390 w 2845359"/>
              <a:gd name="connsiteY3" fmla="*/ 206802 h 3338678"/>
              <a:gd name="connsiteX4" fmla="*/ 2102087 w 2845359"/>
              <a:gd name="connsiteY4" fmla="*/ 31704 h 3338678"/>
              <a:gd name="connsiteX5" fmla="*/ 856947 w 2845359"/>
              <a:gd name="connsiteY5" fmla="*/ 31704 h 3338678"/>
              <a:gd name="connsiteX6" fmla="*/ 331653 w 2845359"/>
              <a:gd name="connsiteY6" fmla="*/ 31704 h 3338678"/>
              <a:gd name="connsiteX7" fmla="*/ 913 w 2845359"/>
              <a:gd name="connsiteY7" fmla="*/ 459721 h 3338678"/>
              <a:gd name="connsiteX8" fmla="*/ 234377 w 2845359"/>
              <a:gd name="connsiteY8" fmla="*/ 1451942 h 3338678"/>
              <a:gd name="connsiteX9" fmla="*/ 273287 w 2845359"/>
              <a:gd name="connsiteY9" fmla="*/ 2833270 h 3338678"/>
              <a:gd name="connsiteX10" fmla="*/ 409475 w 2845359"/>
              <a:gd name="connsiteY10" fmla="*/ 3319653 h 333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5359" h="3338678">
                <a:moveTo>
                  <a:pt x="409475" y="3319653"/>
                </a:moveTo>
                <a:cubicBezTo>
                  <a:pt x="545662" y="3225619"/>
                  <a:pt x="769398" y="2638716"/>
                  <a:pt x="1090411" y="2269065"/>
                </a:cubicBezTo>
                <a:cubicBezTo>
                  <a:pt x="1411424" y="1899414"/>
                  <a:pt x="2043721" y="1445457"/>
                  <a:pt x="2335551" y="1101746"/>
                </a:cubicBezTo>
                <a:cubicBezTo>
                  <a:pt x="2627381" y="758035"/>
                  <a:pt x="2880301" y="385142"/>
                  <a:pt x="2841390" y="206802"/>
                </a:cubicBezTo>
                <a:cubicBezTo>
                  <a:pt x="2802479" y="28462"/>
                  <a:pt x="2432827" y="60887"/>
                  <a:pt x="2102087" y="31704"/>
                </a:cubicBezTo>
                <a:cubicBezTo>
                  <a:pt x="1771347" y="2521"/>
                  <a:pt x="856947" y="31704"/>
                  <a:pt x="856947" y="31704"/>
                </a:cubicBezTo>
                <a:cubicBezTo>
                  <a:pt x="561875" y="31704"/>
                  <a:pt x="474325" y="-39632"/>
                  <a:pt x="331653" y="31704"/>
                </a:cubicBezTo>
                <a:cubicBezTo>
                  <a:pt x="188981" y="103040"/>
                  <a:pt x="17126" y="223015"/>
                  <a:pt x="913" y="459721"/>
                </a:cubicBezTo>
                <a:cubicBezTo>
                  <a:pt x="-15300" y="696427"/>
                  <a:pt x="188981" y="1056350"/>
                  <a:pt x="234377" y="1451942"/>
                </a:cubicBezTo>
                <a:cubicBezTo>
                  <a:pt x="279773" y="1847534"/>
                  <a:pt x="240861" y="2521985"/>
                  <a:pt x="273287" y="2833270"/>
                </a:cubicBezTo>
                <a:cubicBezTo>
                  <a:pt x="305712" y="3144555"/>
                  <a:pt x="273288" y="3413687"/>
                  <a:pt x="409475" y="3319653"/>
                </a:cubicBezTo>
                <a:close/>
              </a:path>
            </a:pathLst>
          </a:custGeom>
          <a:solidFill>
            <a:srgbClr val="2F3942"/>
          </a:solidFill>
          <a:ln>
            <a:solidFill>
              <a:srgbClr val="2F3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CEE3093-F7DF-4168-B433-7F7D0C0030CD}"/>
              </a:ext>
            </a:extLst>
          </p:cNvPr>
          <p:cNvSpPr/>
          <p:nvPr/>
        </p:nvSpPr>
        <p:spPr>
          <a:xfrm>
            <a:off x="7391400" y="2416015"/>
            <a:ext cx="9144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Quando, em sua empresa, você deseja dirigir-se a muitas pessoas ao mesmo tempo, para transmitir avisos, ordens ou instruções, deve optar por comunicar-se através de uma circular. </a:t>
            </a:r>
          </a:p>
          <a:p>
            <a:pPr algn="just"/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Na verdade, a circular pode seguir o modelo de uma carta ou ofício, o que a caracteriza é conter um assunto de interesse geral. </a:t>
            </a:r>
          </a:p>
          <a:p>
            <a:pPr algn="just"/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Muitas vezes, a circular é utilizada internamente nas empresas, com a finalidade de facilitar a comunicação entre diversas seções e departamentos.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46D0C15-4ECB-452A-B993-9A6EDFB29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6" y="1992201"/>
            <a:ext cx="6364224" cy="749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50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48000" y="647700"/>
            <a:ext cx="151337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dirty="0">
                <a:solidFill>
                  <a:srgbClr val="2F3942"/>
                </a:solidFill>
                <a:latin typeface="Muli Bold Bold" panose="020B0604020202020204" charset="0"/>
              </a:rPr>
              <a:t>CONTRATOS</a:t>
            </a:r>
          </a:p>
        </p:txBody>
      </p:sp>
      <p:sp>
        <p:nvSpPr>
          <p:cNvPr id="3" name="Forma Livre 2"/>
          <p:cNvSpPr/>
          <p:nvPr/>
        </p:nvSpPr>
        <p:spPr>
          <a:xfrm>
            <a:off x="-457200" y="-266700"/>
            <a:ext cx="3611496" cy="4567225"/>
          </a:xfrm>
          <a:custGeom>
            <a:avLst/>
            <a:gdLst>
              <a:gd name="connsiteX0" fmla="*/ 409475 w 2845359"/>
              <a:gd name="connsiteY0" fmla="*/ 3319653 h 3338678"/>
              <a:gd name="connsiteX1" fmla="*/ 1090411 w 2845359"/>
              <a:gd name="connsiteY1" fmla="*/ 2269065 h 3338678"/>
              <a:gd name="connsiteX2" fmla="*/ 2335551 w 2845359"/>
              <a:gd name="connsiteY2" fmla="*/ 1101746 h 3338678"/>
              <a:gd name="connsiteX3" fmla="*/ 2841390 w 2845359"/>
              <a:gd name="connsiteY3" fmla="*/ 206802 h 3338678"/>
              <a:gd name="connsiteX4" fmla="*/ 2102087 w 2845359"/>
              <a:gd name="connsiteY4" fmla="*/ 31704 h 3338678"/>
              <a:gd name="connsiteX5" fmla="*/ 856947 w 2845359"/>
              <a:gd name="connsiteY5" fmla="*/ 31704 h 3338678"/>
              <a:gd name="connsiteX6" fmla="*/ 331653 w 2845359"/>
              <a:gd name="connsiteY6" fmla="*/ 31704 h 3338678"/>
              <a:gd name="connsiteX7" fmla="*/ 913 w 2845359"/>
              <a:gd name="connsiteY7" fmla="*/ 459721 h 3338678"/>
              <a:gd name="connsiteX8" fmla="*/ 234377 w 2845359"/>
              <a:gd name="connsiteY8" fmla="*/ 1451942 h 3338678"/>
              <a:gd name="connsiteX9" fmla="*/ 273287 w 2845359"/>
              <a:gd name="connsiteY9" fmla="*/ 2833270 h 3338678"/>
              <a:gd name="connsiteX10" fmla="*/ 409475 w 2845359"/>
              <a:gd name="connsiteY10" fmla="*/ 3319653 h 333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5359" h="3338678">
                <a:moveTo>
                  <a:pt x="409475" y="3319653"/>
                </a:moveTo>
                <a:cubicBezTo>
                  <a:pt x="545662" y="3225619"/>
                  <a:pt x="769398" y="2638716"/>
                  <a:pt x="1090411" y="2269065"/>
                </a:cubicBezTo>
                <a:cubicBezTo>
                  <a:pt x="1411424" y="1899414"/>
                  <a:pt x="2043721" y="1445457"/>
                  <a:pt x="2335551" y="1101746"/>
                </a:cubicBezTo>
                <a:cubicBezTo>
                  <a:pt x="2627381" y="758035"/>
                  <a:pt x="2880301" y="385142"/>
                  <a:pt x="2841390" y="206802"/>
                </a:cubicBezTo>
                <a:cubicBezTo>
                  <a:pt x="2802479" y="28462"/>
                  <a:pt x="2432827" y="60887"/>
                  <a:pt x="2102087" y="31704"/>
                </a:cubicBezTo>
                <a:cubicBezTo>
                  <a:pt x="1771347" y="2521"/>
                  <a:pt x="856947" y="31704"/>
                  <a:pt x="856947" y="31704"/>
                </a:cubicBezTo>
                <a:cubicBezTo>
                  <a:pt x="561875" y="31704"/>
                  <a:pt x="474325" y="-39632"/>
                  <a:pt x="331653" y="31704"/>
                </a:cubicBezTo>
                <a:cubicBezTo>
                  <a:pt x="188981" y="103040"/>
                  <a:pt x="17126" y="223015"/>
                  <a:pt x="913" y="459721"/>
                </a:cubicBezTo>
                <a:cubicBezTo>
                  <a:pt x="-15300" y="696427"/>
                  <a:pt x="188981" y="1056350"/>
                  <a:pt x="234377" y="1451942"/>
                </a:cubicBezTo>
                <a:cubicBezTo>
                  <a:pt x="279773" y="1847534"/>
                  <a:pt x="240861" y="2521985"/>
                  <a:pt x="273287" y="2833270"/>
                </a:cubicBezTo>
                <a:cubicBezTo>
                  <a:pt x="305712" y="3144555"/>
                  <a:pt x="273288" y="3413687"/>
                  <a:pt x="409475" y="3319653"/>
                </a:cubicBezTo>
                <a:close/>
              </a:path>
            </a:pathLst>
          </a:custGeom>
          <a:solidFill>
            <a:srgbClr val="2F3942"/>
          </a:solidFill>
          <a:ln>
            <a:solidFill>
              <a:srgbClr val="2F3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Forma Livre 4"/>
          <p:cNvSpPr/>
          <p:nvPr/>
        </p:nvSpPr>
        <p:spPr>
          <a:xfrm rot="11067882">
            <a:off x="14893206" y="5835082"/>
            <a:ext cx="3810303" cy="4653572"/>
          </a:xfrm>
          <a:custGeom>
            <a:avLst/>
            <a:gdLst>
              <a:gd name="connsiteX0" fmla="*/ 409475 w 2845359"/>
              <a:gd name="connsiteY0" fmla="*/ 3319653 h 3338678"/>
              <a:gd name="connsiteX1" fmla="*/ 1090411 w 2845359"/>
              <a:gd name="connsiteY1" fmla="*/ 2269065 h 3338678"/>
              <a:gd name="connsiteX2" fmla="*/ 2335551 w 2845359"/>
              <a:gd name="connsiteY2" fmla="*/ 1101746 h 3338678"/>
              <a:gd name="connsiteX3" fmla="*/ 2841390 w 2845359"/>
              <a:gd name="connsiteY3" fmla="*/ 206802 h 3338678"/>
              <a:gd name="connsiteX4" fmla="*/ 2102087 w 2845359"/>
              <a:gd name="connsiteY4" fmla="*/ 31704 h 3338678"/>
              <a:gd name="connsiteX5" fmla="*/ 856947 w 2845359"/>
              <a:gd name="connsiteY5" fmla="*/ 31704 h 3338678"/>
              <a:gd name="connsiteX6" fmla="*/ 331653 w 2845359"/>
              <a:gd name="connsiteY6" fmla="*/ 31704 h 3338678"/>
              <a:gd name="connsiteX7" fmla="*/ 913 w 2845359"/>
              <a:gd name="connsiteY7" fmla="*/ 459721 h 3338678"/>
              <a:gd name="connsiteX8" fmla="*/ 234377 w 2845359"/>
              <a:gd name="connsiteY8" fmla="*/ 1451942 h 3338678"/>
              <a:gd name="connsiteX9" fmla="*/ 273287 w 2845359"/>
              <a:gd name="connsiteY9" fmla="*/ 2833270 h 3338678"/>
              <a:gd name="connsiteX10" fmla="*/ 409475 w 2845359"/>
              <a:gd name="connsiteY10" fmla="*/ 3319653 h 333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5359" h="3338678">
                <a:moveTo>
                  <a:pt x="409475" y="3319653"/>
                </a:moveTo>
                <a:cubicBezTo>
                  <a:pt x="545662" y="3225619"/>
                  <a:pt x="769398" y="2638716"/>
                  <a:pt x="1090411" y="2269065"/>
                </a:cubicBezTo>
                <a:cubicBezTo>
                  <a:pt x="1411424" y="1899414"/>
                  <a:pt x="2043721" y="1445457"/>
                  <a:pt x="2335551" y="1101746"/>
                </a:cubicBezTo>
                <a:cubicBezTo>
                  <a:pt x="2627381" y="758035"/>
                  <a:pt x="2880301" y="385142"/>
                  <a:pt x="2841390" y="206802"/>
                </a:cubicBezTo>
                <a:cubicBezTo>
                  <a:pt x="2802479" y="28462"/>
                  <a:pt x="2432827" y="60887"/>
                  <a:pt x="2102087" y="31704"/>
                </a:cubicBezTo>
                <a:cubicBezTo>
                  <a:pt x="1771347" y="2521"/>
                  <a:pt x="856947" y="31704"/>
                  <a:pt x="856947" y="31704"/>
                </a:cubicBezTo>
                <a:cubicBezTo>
                  <a:pt x="561875" y="31704"/>
                  <a:pt x="474325" y="-39632"/>
                  <a:pt x="331653" y="31704"/>
                </a:cubicBezTo>
                <a:cubicBezTo>
                  <a:pt x="188981" y="103040"/>
                  <a:pt x="17126" y="223015"/>
                  <a:pt x="913" y="459721"/>
                </a:cubicBezTo>
                <a:cubicBezTo>
                  <a:pt x="-15300" y="696427"/>
                  <a:pt x="188981" y="1056350"/>
                  <a:pt x="234377" y="1451942"/>
                </a:cubicBezTo>
                <a:cubicBezTo>
                  <a:pt x="279773" y="1847534"/>
                  <a:pt x="240861" y="2521985"/>
                  <a:pt x="273287" y="2833270"/>
                </a:cubicBezTo>
                <a:cubicBezTo>
                  <a:pt x="305712" y="3144555"/>
                  <a:pt x="273288" y="3413687"/>
                  <a:pt x="409475" y="3319653"/>
                </a:cubicBezTo>
                <a:close/>
              </a:path>
            </a:pathLst>
          </a:custGeom>
          <a:solidFill>
            <a:srgbClr val="2F3942"/>
          </a:solidFill>
          <a:ln>
            <a:solidFill>
              <a:srgbClr val="2F3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C41BD0A-AA59-4255-AE47-868A3D19AAFC}"/>
              </a:ext>
            </a:extLst>
          </p:cNvPr>
          <p:cNvSpPr/>
          <p:nvPr/>
        </p:nvSpPr>
        <p:spPr>
          <a:xfrm>
            <a:off x="685800" y="2941450"/>
            <a:ext cx="9144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Os contratos podem ser de diversas naturezas, mas firmam acordos de maneira oficial. Uma empresa, normalmente, realiza contratos com frequência.  </a:t>
            </a:r>
          </a:p>
          <a:p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A54E3CB-C203-4B0D-BC0C-2F688A86D75E}"/>
              </a:ext>
            </a:extLst>
          </p:cNvPr>
          <p:cNvSpPr/>
          <p:nvPr/>
        </p:nvSpPr>
        <p:spPr>
          <a:xfrm>
            <a:off x="671209" y="4695776"/>
            <a:ext cx="9144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Existem diferentes tipos de contratos empresariais, são eles:</a:t>
            </a:r>
          </a:p>
          <a:p>
            <a:pPr algn="just"/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Compra e venda mercantil;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Trabalho;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Arrendamento mercantil;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Cartão de crédito;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Representação comercial;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Comissão.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632FECE-9E41-453E-9C23-E25D6D8EC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76" y="2020965"/>
            <a:ext cx="7048500" cy="571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3375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/>
          <a:srcRect t="11446" r="22222"/>
          <a:stretch/>
        </p:blipFill>
        <p:spPr>
          <a:xfrm>
            <a:off x="87889" y="1866010"/>
            <a:ext cx="13671885" cy="6199403"/>
          </a:xfrm>
          <a:prstGeom prst="rect">
            <a:avLst/>
          </a:prstGeom>
        </p:spPr>
      </p:pic>
      <p:sp>
        <p:nvSpPr>
          <p:cNvPr id="11" name="Triângulo isósceles 10"/>
          <p:cNvSpPr/>
          <p:nvPr/>
        </p:nvSpPr>
        <p:spPr>
          <a:xfrm rot="10800000">
            <a:off x="13563600" y="-114300"/>
            <a:ext cx="4953000" cy="3390900"/>
          </a:xfrm>
          <a:prstGeom prst="triangle">
            <a:avLst>
              <a:gd name="adj" fmla="val 50617"/>
            </a:avLst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AutoShape 15"/>
          <p:cNvSpPr/>
          <p:nvPr/>
        </p:nvSpPr>
        <p:spPr>
          <a:xfrm>
            <a:off x="20053" y="0"/>
            <a:ext cx="14305547" cy="1409700"/>
          </a:xfrm>
          <a:prstGeom prst="rect">
            <a:avLst/>
          </a:prstGeom>
          <a:solidFill>
            <a:srgbClr val="2F3942"/>
          </a:solidFill>
        </p:spPr>
      </p:sp>
      <p:sp>
        <p:nvSpPr>
          <p:cNvPr id="4" name="Triângulo isósceles 3"/>
          <p:cNvSpPr/>
          <p:nvPr/>
        </p:nvSpPr>
        <p:spPr>
          <a:xfrm rot="10800000">
            <a:off x="13868400" y="0"/>
            <a:ext cx="4419600" cy="2933700"/>
          </a:xfrm>
          <a:prstGeom prst="triangle">
            <a:avLst>
              <a:gd name="adj" fmla="val 5210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724401" y="270125"/>
            <a:ext cx="61734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5400" dirty="0">
                <a:solidFill>
                  <a:schemeClr val="bg1"/>
                </a:solidFill>
                <a:latin typeface="Muli Bold Bold" panose="020B0604020202020204" charset="0"/>
              </a:rPr>
              <a:t>COMPROVANTES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8915400" y="5501647"/>
            <a:ext cx="8718245" cy="4885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São comprovantes: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Notas Fiscais;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Registros Contábeis;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Recolhimentos de Tributos;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Comprovantes de RH;</a:t>
            </a:r>
          </a:p>
          <a:p>
            <a:pPr algn="just">
              <a:lnSpc>
                <a:spcPct val="150000"/>
              </a:lnSpc>
            </a:pPr>
            <a:endParaRPr lang="pt-BR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3200" dirty="0">
              <a:latin typeface="Bahnschrift" panose="020B0502040204020203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EAE9D67-4B1E-4F83-B761-69A5AAED7488}"/>
              </a:ext>
            </a:extLst>
          </p:cNvPr>
          <p:cNvSpPr/>
          <p:nvPr/>
        </p:nvSpPr>
        <p:spPr>
          <a:xfrm>
            <a:off x="1066800" y="1988467"/>
            <a:ext cx="9144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Ademais, são os documentos que atestam o pagamento de impostos, taxas e contribuições devidos pela empresa aos órgãos públicos. </a:t>
            </a:r>
          </a:p>
          <a:p>
            <a:pPr algn="just"/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Devem ser conservados por, no mínimo cinco anos, podendo ser solicitados durante auditorias fiscais.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D0725A1-6247-4EE1-B912-87C616533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45" y="6398538"/>
            <a:ext cx="5819775" cy="3333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41780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5334</TotalTime>
  <Words>1106</Words>
  <Application>Microsoft Office PowerPoint</Application>
  <PresentationFormat>Personalizar</PresentationFormat>
  <Paragraphs>102</Paragraphs>
  <Slides>19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Muli Bold Bold</vt:lpstr>
      <vt:lpstr>Bahnschrift</vt:lpstr>
      <vt:lpstr>Arial</vt:lpstr>
      <vt:lpstr>Calibri</vt:lpstr>
      <vt:lpstr>Verdana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Azul Vermelho Verde e Amarelo Montagem de Fotos Moderno Reunião da Empresa Apresentação</dc:title>
  <dc:creator>Nurap aprendizagem</dc:creator>
  <cp:lastModifiedBy>NURAP</cp:lastModifiedBy>
  <cp:revision>431</cp:revision>
  <dcterms:created xsi:type="dcterms:W3CDTF">2006-08-16T00:00:00Z</dcterms:created>
  <dcterms:modified xsi:type="dcterms:W3CDTF">2024-05-13T19:34:15Z</dcterms:modified>
  <dc:identifier>DAE5NOvK_-U</dc:identifier>
</cp:coreProperties>
</file>