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10287000" cx="18288000"/>
  <p:notesSz cx="6858000" cy="9144000"/>
  <p:embeddedFontLst>
    <p:embeddedFont>
      <p:font typeface="Roboto"/>
      <p:regular r:id="rId32"/>
      <p:bold r:id="rId33"/>
      <p:italic r:id="rId34"/>
      <p:boldItalic r:id="rId35"/>
    </p:embeddedFont>
    <p:embeddedFont>
      <p:font typeface="Montserra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0" roundtripDataSignature="AMtx7mjqwQEPqeOLHT4Cy4qlTVO77WGw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.fntdata"/><Relationship Id="rId14" Type="http://schemas.openxmlformats.org/officeDocument/2006/relationships/slide" Target="slides/slide9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ff652eff05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ff652eff05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ff652eff05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ff652eff05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ff652eff05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1ff652eff05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ff652eff05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1ff652eff05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ff652eff05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1ff652eff05_0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ff652eff05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1ff652eff05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ff652eff05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1ff652eff05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ff652eff05_0_1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1ff652eff05_0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ff652eff05_0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1ff652eff05_0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ff652eff05_0_1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1ff652eff05_0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ff652eff05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1ff652eff05_0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ff652eff05_0_1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1ff652eff05_0_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f652eff05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1ff652eff05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ff652eff05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ff652eff05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ff652eff05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1ff652eff05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ff652eff05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ff652eff05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blog.previnsa.com.br/guia-para-o-treinamento-de-seguranca-do-trabalho/" TargetMode="External"/><Relationship Id="rId4" Type="http://schemas.openxmlformats.org/officeDocument/2006/relationships/hyperlink" Target="https://blog.previnsa.com.br/o-que-e-fator-pessoal-de-inseguranca-e-como-prevenir-acidentes/" TargetMode="External"/><Relationship Id="rId5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pSH9Z4-AXyQ" TargetMode="External"/><Relationship Id="rId4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classic.exame.com/marketing/noticias/coca-cola-lanca-video-com-verdade-sobre-rato-em-garrafa" TargetMode="External"/><Relationship Id="rId4" Type="http://schemas.openxmlformats.org/officeDocument/2006/relationships/hyperlink" Target="https://classic.exame.com/gestao/noticias/rato-na-coca-cola-nunca-existiu-conclui-tj-sp" TargetMode="External"/><Relationship Id="rId5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youtube.com/watch?v=RRCARFuiO1E" TargetMode="External"/><Relationship Id="rId4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previnsa.com.br/blog/como-aplicar-os-10s-na-seguranca-do-trabalho/#:~:text=A%20implanta%C3%A7%C3%A3o%20do%20programa%2010S,pontos%20entre%200%20e%2010" TargetMode="External"/><Relationship Id="rId4" Type="http://schemas.openxmlformats.org/officeDocument/2006/relationships/hyperlink" Target="https://www.youtube.com/watch?v=pSH9Z4-AXyQ" TargetMode="External"/><Relationship Id="rId5" Type="http://schemas.openxmlformats.org/officeDocument/2006/relationships/hyperlink" Target="https://www.youtube.com/watch?v=rq3zOuEI-eE" TargetMode="External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hyperlink" Target="https://open.spotify.com/show/5y0YuJYlhVw1ShyqshnHv3" TargetMode="External"/><Relationship Id="rId10" Type="http://schemas.openxmlformats.org/officeDocument/2006/relationships/image" Target="../media/image19.png"/><Relationship Id="rId13" Type="http://schemas.openxmlformats.org/officeDocument/2006/relationships/hyperlink" Target="https://twitter.com/nurapoficial" TargetMode="External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Relationship Id="rId4" Type="http://schemas.openxmlformats.org/officeDocument/2006/relationships/image" Target="../media/image23.jpg"/><Relationship Id="rId9" Type="http://schemas.openxmlformats.org/officeDocument/2006/relationships/hyperlink" Target="https://www.linkedin.com/company/nurapdiversidadeeinclusao/" TargetMode="External"/><Relationship Id="rId15" Type="http://schemas.openxmlformats.org/officeDocument/2006/relationships/hyperlink" Target="https://www.youtube.com/channel/UCWPjoyfccE7asBa4-nYbxRQ" TargetMode="External"/><Relationship Id="rId14" Type="http://schemas.openxmlformats.org/officeDocument/2006/relationships/image" Target="../media/image31.png"/><Relationship Id="rId16" Type="http://schemas.openxmlformats.org/officeDocument/2006/relationships/image" Target="../media/image27.png"/><Relationship Id="rId5" Type="http://schemas.openxmlformats.org/officeDocument/2006/relationships/hyperlink" Target="https://www.facebook.com/nurapdiversidade" TargetMode="External"/><Relationship Id="rId6" Type="http://schemas.openxmlformats.org/officeDocument/2006/relationships/image" Target="../media/image18.png"/><Relationship Id="rId7" Type="http://schemas.openxmlformats.org/officeDocument/2006/relationships/hyperlink" Target="https://www.instagram.com/accounts/login/?next=/nurapoficial/" TargetMode="External"/><Relationship Id="rId8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blog.previnsa.com.br/os-beneficios-da-seguranca-e-medicina-do-trabalho-para-sua-empresa/" TargetMode="External"/><Relationship Id="rId4" Type="http://schemas.openxmlformats.org/officeDocument/2006/relationships/hyperlink" Target="https://blog.previnsa.com.br/guia-das-principais-normas-regulamentadoras-de-seguranca-do-trabalho/" TargetMode="External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rq3zOuEI-eE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blog.previnsa.com.br/como-o-tecnico-deve-proceder-em-caso-de-acidente-do-trabalho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6020077" y="1"/>
            <a:ext cx="2278555" cy="28252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0" y="2810350"/>
            <a:ext cx="9926400" cy="655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" y="0"/>
            <a:ext cx="16020076" cy="2810356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0" y="3584800"/>
            <a:ext cx="98133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1200">
                <a:solidFill>
                  <a:srgbClr val="2F3942"/>
                </a:solidFill>
                <a:latin typeface="Calibri"/>
                <a:ea typeface="Calibri"/>
                <a:cs typeface="Calibri"/>
                <a:sym typeface="Calibri"/>
              </a:rPr>
              <a:t>PROGRAMA 10S DA </a:t>
            </a:r>
            <a:endParaRPr b="1" i="1" sz="11200">
              <a:solidFill>
                <a:srgbClr val="2F39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1200">
                <a:solidFill>
                  <a:srgbClr val="2F3942"/>
                </a:solidFill>
                <a:latin typeface="Calibri"/>
                <a:ea typeface="Calibri"/>
                <a:cs typeface="Calibri"/>
                <a:sym typeface="Calibri"/>
              </a:rPr>
              <a:t>QUALIDADE</a:t>
            </a:r>
            <a:endParaRPr b="1" i="1" sz="8800">
              <a:solidFill>
                <a:srgbClr val="2F39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1"/>
          <p:cNvGrpSpPr/>
          <p:nvPr/>
        </p:nvGrpSpPr>
        <p:grpSpPr>
          <a:xfrm>
            <a:off x="0" y="9364746"/>
            <a:ext cx="3962312" cy="922179"/>
            <a:chOff x="0" y="0"/>
            <a:chExt cx="2808955" cy="2603555"/>
          </a:xfrm>
        </p:grpSpPr>
        <p:sp>
          <p:nvSpPr>
            <p:cNvPr id="93" name="Google Shape;93;p1"/>
            <p:cNvSpPr/>
            <p:nvPr/>
          </p:nvSpPr>
          <p:spPr>
            <a:xfrm>
              <a:off x="0" y="0"/>
              <a:ext cx="2808955" cy="260355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4" name="Google Shape;94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0605" y="566506"/>
              <a:ext cx="1507746" cy="14705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4551" y="177115"/>
            <a:ext cx="5678897" cy="245612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/>
          <p:nvPr/>
        </p:nvSpPr>
        <p:spPr>
          <a:xfrm flipH="1" rot="10800000">
            <a:off x="3967400" y="9305400"/>
            <a:ext cx="14342100" cy="101970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13300" y="2825275"/>
            <a:ext cx="8474700" cy="64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ff652eff05_0_44"/>
          <p:cNvSpPr/>
          <p:nvPr/>
        </p:nvSpPr>
        <p:spPr>
          <a:xfrm>
            <a:off x="0" y="-38100"/>
            <a:ext cx="7086600" cy="30786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ff652eff05_0_44"/>
          <p:cNvSpPr/>
          <p:nvPr/>
        </p:nvSpPr>
        <p:spPr>
          <a:xfrm>
            <a:off x="4990610" y="3004457"/>
            <a:ext cx="2096100" cy="72825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ff652eff05_0_44"/>
          <p:cNvSpPr/>
          <p:nvPr/>
        </p:nvSpPr>
        <p:spPr>
          <a:xfrm>
            <a:off x="8519594" y="10096499"/>
            <a:ext cx="9768300" cy="50490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1ff652eff05_0_44"/>
          <p:cNvSpPr txBox="1"/>
          <p:nvPr/>
        </p:nvSpPr>
        <p:spPr>
          <a:xfrm>
            <a:off x="7459125" y="96150"/>
            <a:ext cx="10434300" cy="102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</a:t>
            </a:r>
            <a:r>
              <a:rPr b="1"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Seiketsu: senso de normalização</a:t>
            </a:r>
            <a:endParaRPr b="1"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você já ouviu falar nas certificações da norma ISO, esse quesito é bastante parecido com o que é pregado para a obtenção de tais certificados.</a:t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Trata-se da elaboração de normas e sistemáticas que determinam o fluxo dos processos nas empresas e devem ser cumpridas por todos com a documentação adequada.</a:t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1ff652eff05_0_44"/>
          <p:cNvSpPr txBox="1"/>
          <p:nvPr/>
        </p:nvSpPr>
        <p:spPr>
          <a:xfrm>
            <a:off x="-235800" y="531675"/>
            <a:ext cx="7855800" cy="22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i="1" lang="pt-BR" sz="11200">
                <a:solidFill>
                  <a:srgbClr val="2F3942"/>
                </a:solidFill>
                <a:latin typeface="Calibri"/>
                <a:ea typeface="Calibri"/>
                <a:cs typeface="Calibri"/>
                <a:sym typeface="Calibri"/>
              </a:rPr>
              <a:t>Os 5S</a:t>
            </a:r>
            <a:endParaRPr b="1" sz="2100">
              <a:solidFill>
                <a:srgbClr val="7A7A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2F3942"/>
              </a:solidFill>
            </a:endParaRPr>
          </a:p>
        </p:txBody>
      </p:sp>
      <p:pic>
        <p:nvPicPr>
          <p:cNvPr id="185" name="Google Shape;185;g1ff652eff05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362" y="3516013"/>
            <a:ext cx="5675875" cy="625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ff652eff05_0_52"/>
          <p:cNvSpPr/>
          <p:nvPr/>
        </p:nvSpPr>
        <p:spPr>
          <a:xfrm>
            <a:off x="0" y="-38100"/>
            <a:ext cx="4618200" cy="30786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ff652eff05_0_52"/>
          <p:cNvSpPr/>
          <p:nvPr/>
        </p:nvSpPr>
        <p:spPr>
          <a:xfrm>
            <a:off x="2475910" y="3040507"/>
            <a:ext cx="2096100" cy="72825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ff652eff05_0_52"/>
          <p:cNvSpPr/>
          <p:nvPr/>
        </p:nvSpPr>
        <p:spPr>
          <a:xfrm>
            <a:off x="8519594" y="10096499"/>
            <a:ext cx="9768300" cy="50490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ff652eff05_0_52"/>
          <p:cNvSpPr txBox="1"/>
          <p:nvPr/>
        </p:nvSpPr>
        <p:spPr>
          <a:xfrm>
            <a:off x="4908275" y="96150"/>
            <a:ext cx="12985200" cy="69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</a:t>
            </a:r>
            <a:r>
              <a:rPr b="1" lang="pt-BR" sz="5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Shitsuke: senso de autodisciplina</a:t>
            </a:r>
            <a:endParaRPr b="1" sz="51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 vez que os 4 sensos anteriores tenham sido bem implementados, o shitsuke atribui importância para a manutenção e a revisão dos padrões estabelecidos. Essa prática auxilia no impedimento do regresso às antigas práticas, mantendo uma nova maneira de trabalhar.</a:t>
            </a:r>
            <a:endParaRPr sz="800">
              <a:solidFill>
                <a:srgbClr val="7A7A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1ff652eff05_0_52"/>
          <p:cNvSpPr txBox="1"/>
          <p:nvPr/>
        </p:nvSpPr>
        <p:spPr>
          <a:xfrm>
            <a:off x="-235800" y="531675"/>
            <a:ext cx="5060400" cy="22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i="1" lang="pt-BR" sz="11200">
                <a:solidFill>
                  <a:srgbClr val="2F3942"/>
                </a:solidFill>
                <a:latin typeface="Calibri"/>
                <a:ea typeface="Calibri"/>
                <a:cs typeface="Calibri"/>
                <a:sym typeface="Calibri"/>
              </a:rPr>
              <a:t>Os 5S</a:t>
            </a:r>
            <a:endParaRPr b="1" sz="2100">
              <a:solidFill>
                <a:srgbClr val="7A7A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2F3942"/>
              </a:solidFill>
            </a:endParaRPr>
          </a:p>
        </p:txBody>
      </p:sp>
      <p:pic>
        <p:nvPicPr>
          <p:cNvPr id="195" name="Google Shape;195;g1ff652eff05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0625" y="6106600"/>
            <a:ext cx="18518625" cy="4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"/>
          <p:cNvSpPr/>
          <p:nvPr/>
        </p:nvSpPr>
        <p:spPr>
          <a:xfrm>
            <a:off x="1" y="419100"/>
            <a:ext cx="657300" cy="569250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12287309" y="8229600"/>
            <a:ext cx="6000692" cy="20574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"/>
          <p:cNvSpPr/>
          <p:nvPr/>
        </p:nvSpPr>
        <p:spPr>
          <a:xfrm>
            <a:off x="12287309" y="3057773"/>
            <a:ext cx="6000692" cy="5171827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6"/>
          <p:cNvSpPr/>
          <p:nvPr/>
        </p:nvSpPr>
        <p:spPr>
          <a:xfrm>
            <a:off x="1" y="-1"/>
            <a:ext cx="7315200" cy="4191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896875" y="882502"/>
            <a:ext cx="10905000" cy="54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o sucesso e a aderência do programa 5S nas empresas, a expansão da metodologia, passou a ser considerada para abarcar outros sensos fundamentais para o cotidiano das indústrias. </a:t>
            </a:r>
            <a:endParaRPr sz="5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12287308" y="0"/>
            <a:ext cx="6000692" cy="30861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"/>
          <p:cNvSpPr txBox="1"/>
          <p:nvPr/>
        </p:nvSpPr>
        <p:spPr>
          <a:xfrm>
            <a:off x="12428057" y="4457700"/>
            <a:ext cx="57192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6600">
                <a:solidFill>
                  <a:schemeClr val="lt1"/>
                </a:solidFill>
              </a:rPr>
              <a:t>Atualização para os 8S</a:t>
            </a:r>
            <a:endParaRPr sz="66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ff652eff05_0_62"/>
          <p:cNvSpPr/>
          <p:nvPr/>
        </p:nvSpPr>
        <p:spPr>
          <a:xfrm>
            <a:off x="1" y="419100"/>
            <a:ext cx="657300" cy="569250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ff652eff05_0_62"/>
          <p:cNvSpPr/>
          <p:nvPr/>
        </p:nvSpPr>
        <p:spPr>
          <a:xfrm>
            <a:off x="12287309" y="8229600"/>
            <a:ext cx="6000600" cy="20574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ff652eff05_0_62"/>
          <p:cNvSpPr/>
          <p:nvPr/>
        </p:nvSpPr>
        <p:spPr>
          <a:xfrm>
            <a:off x="12287309" y="3057773"/>
            <a:ext cx="6000600" cy="51717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1ff652eff05_0_62"/>
          <p:cNvSpPr/>
          <p:nvPr/>
        </p:nvSpPr>
        <p:spPr>
          <a:xfrm>
            <a:off x="1" y="-1"/>
            <a:ext cx="7315200" cy="4191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1ff652eff05_0_62"/>
          <p:cNvSpPr/>
          <p:nvPr/>
        </p:nvSpPr>
        <p:spPr>
          <a:xfrm>
            <a:off x="657300" y="530552"/>
            <a:ext cx="10905000" cy="54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6) Shikayaro: senso de determinação e união</a:t>
            </a:r>
            <a:endParaRPr b="1"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shikayaro trata do fortalecimento do trabalho em equipe, estabelecendo uma base fundamental para a empresa em todos os setores. Com esse senso colocado em prática, as relações internas e externas são aprimoradas e a satisfação do cliente só tende a aumentar.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1ff652eff05_0_62"/>
          <p:cNvSpPr/>
          <p:nvPr/>
        </p:nvSpPr>
        <p:spPr>
          <a:xfrm>
            <a:off x="12287308" y="0"/>
            <a:ext cx="6000600" cy="30861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1ff652eff05_0_62"/>
          <p:cNvSpPr txBox="1"/>
          <p:nvPr/>
        </p:nvSpPr>
        <p:spPr>
          <a:xfrm>
            <a:off x="12428057" y="4457700"/>
            <a:ext cx="57192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>
                <a:solidFill>
                  <a:schemeClr val="lt1"/>
                </a:solidFill>
              </a:rPr>
              <a:t>Atualização para os 8S</a:t>
            </a:r>
            <a:endParaRPr sz="66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600">
              <a:solidFill>
                <a:schemeClr val="lt1"/>
              </a:solidFill>
            </a:endParaRPr>
          </a:p>
        </p:txBody>
      </p:sp>
      <p:pic>
        <p:nvPicPr>
          <p:cNvPr id="218" name="Google Shape;218;g1ff652eff05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9600" y="6111600"/>
            <a:ext cx="5719200" cy="3840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ff652eff05_0_83"/>
          <p:cNvSpPr/>
          <p:nvPr/>
        </p:nvSpPr>
        <p:spPr>
          <a:xfrm>
            <a:off x="1" y="419100"/>
            <a:ext cx="657300" cy="569250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1ff652eff05_0_83"/>
          <p:cNvSpPr/>
          <p:nvPr/>
        </p:nvSpPr>
        <p:spPr>
          <a:xfrm>
            <a:off x="12287309" y="8229600"/>
            <a:ext cx="6000600" cy="20574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ff652eff05_0_83"/>
          <p:cNvSpPr/>
          <p:nvPr/>
        </p:nvSpPr>
        <p:spPr>
          <a:xfrm>
            <a:off x="12287309" y="5115298"/>
            <a:ext cx="6000600" cy="51717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1ff652eff05_0_83"/>
          <p:cNvSpPr/>
          <p:nvPr/>
        </p:nvSpPr>
        <p:spPr>
          <a:xfrm>
            <a:off x="1" y="-1"/>
            <a:ext cx="7315200" cy="4191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ff652eff05_0_83"/>
          <p:cNvSpPr/>
          <p:nvPr/>
        </p:nvSpPr>
        <p:spPr>
          <a:xfrm>
            <a:off x="855050" y="530552"/>
            <a:ext cx="10905000" cy="54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pt-BR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7) </a:t>
            </a:r>
            <a:r>
              <a:rPr b="1" lang="pt-BR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Shido: senso de capacitação, educação e treinamento</a:t>
            </a:r>
            <a:endParaRPr b="1"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pt-BR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Neste item, estão fundamentos importantes para a segurança do trabalho, dada a relevância do </a:t>
            </a:r>
            <a:r>
              <a:rPr lang="pt-BR" sz="43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treinamento</a:t>
            </a:r>
            <a:r>
              <a:rPr lang="pt-BR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capacitar os colaboradores no combate aos riscos de </a:t>
            </a:r>
            <a:r>
              <a:rPr lang="pt-BR" sz="43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acidentes</a:t>
            </a:r>
            <a:r>
              <a:rPr lang="pt-BR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pt-BR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geral, o shido manifesta conceitos de competência para toda a organização ao incentivar o investimento na educação corporativa e na Gestão da Informação. Todos os lados interessados saem ganhando.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ff652eff05_0_83"/>
          <p:cNvSpPr/>
          <p:nvPr/>
        </p:nvSpPr>
        <p:spPr>
          <a:xfrm>
            <a:off x="12287300" y="0"/>
            <a:ext cx="6000600" cy="51717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1ff652eff05_0_83"/>
          <p:cNvSpPr txBox="1"/>
          <p:nvPr/>
        </p:nvSpPr>
        <p:spPr>
          <a:xfrm>
            <a:off x="12428020" y="6506750"/>
            <a:ext cx="57192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>
                <a:solidFill>
                  <a:schemeClr val="lt1"/>
                </a:solidFill>
              </a:rPr>
              <a:t>Atualização para os 8S</a:t>
            </a:r>
            <a:endParaRPr sz="66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600">
              <a:solidFill>
                <a:schemeClr val="lt1"/>
              </a:solidFill>
            </a:endParaRPr>
          </a:p>
        </p:txBody>
      </p:sp>
      <p:pic>
        <p:nvPicPr>
          <p:cNvPr id="230" name="Google Shape;230;g1ff652eff05_0_83"/>
          <p:cNvPicPr preferRelativeResize="0"/>
          <p:nvPr/>
        </p:nvPicPr>
        <p:blipFill rotWithShape="1">
          <a:blip r:embed="rId5">
            <a:alphaModFix/>
          </a:blip>
          <a:srcRect b="27039" l="0" r="0" t="0"/>
          <a:stretch/>
        </p:blipFill>
        <p:spPr>
          <a:xfrm>
            <a:off x="12934450" y="231300"/>
            <a:ext cx="4706325" cy="45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ff652eff05_0_103"/>
          <p:cNvSpPr/>
          <p:nvPr/>
        </p:nvSpPr>
        <p:spPr>
          <a:xfrm>
            <a:off x="1" y="419100"/>
            <a:ext cx="657300" cy="569250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1ff652eff05_0_103"/>
          <p:cNvSpPr/>
          <p:nvPr/>
        </p:nvSpPr>
        <p:spPr>
          <a:xfrm>
            <a:off x="12287309" y="8229600"/>
            <a:ext cx="6000600" cy="20574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ff652eff05_0_103"/>
          <p:cNvSpPr/>
          <p:nvPr/>
        </p:nvSpPr>
        <p:spPr>
          <a:xfrm>
            <a:off x="12287300" y="5115300"/>
            <a:ext cx="6141300" cy="51717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1ff652eff05_0_103"/>
          <p:cNvSpPr/>
          <p:nvPr/>
        </p:nvSpPr>
        <p:spPr>
          <a:xfrm>
            <a:off x="1" y="-1"/>
            <a:ext cx="7315200" cy="4191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1ff652eff05_0_103"/>
          <p:cNvSpPr/>
          <p:nvPr/>
        </p:nvSpPr>
        <p:spPr>
          <a:xfrm>
            <a:off x="657300" y="419100"/>
            <a:ext cx="11506200" cy="54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8) </a:t>
            </a:r>
            <a:r>
              <a:rPr b="1" lang="pt-BR" sz="4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Sitsuyaki: senso de economia e combate aos desperdícios</a:t>
            </a:r>
            <a:endParaRPr b="1"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pt-BR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você buscava alguma questão com interferência direta no lucro da empresa, o oitavo senso atende a essa procura. Por meio dele, é disseminado o entendimento de que as empresas não devem desperdiçar nenhum tipo de insumo.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pt-BR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menores que sejam os descartes desnecessários, ao longo do ano, eles poderão se transformar em uma soma cara. Portanto, economizar é atividade essencial.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1ff652eff05_0_103"/>
          <p:cNvSpPr/>
          <p:nvPr/>
        </p:nvSpPr>
        <p:spPr>
          <a:xfrm>
            <a:off x="12287300" y="0"/>
            <a:ext cx="6000600" cy="51153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1ff652eff05_0_103"/>
          <p:cNvSpPr txBox="1"/>
          <p:nvPr/>
        </p:nvSpPr>
        <p:spPr>
          <a:xfrm>
            <a:off x="12428007" y="7133975"/>
            <a:ext cx="57192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>
                <a:solidFill>
                  <a:schemeClr val="lt1"/>
                </a:solidFill>
              </a:rPr>
              <a:t>Atualização para os 8S</a:t>
            </a:r>
            <a:endParaRPr sz="66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600">
              <a:solidFill>
                <a:schemeClr val="lt1"/>
              </a:solidFill>
            </a:endParaRPr>
          </a:p>
        </p:txBody>
      </p:sp>
      <p:pic>
        <p:nvPicPr>
          <p:cNvPr id="242" name="Google Shape;242;g1ff652eff05_0_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2400" y="273025"/>
            <a:ext cx="6000600" cy="6356200"/>
          </a:xfrm>
          <a:prstGeom prst="rect">
            <a:avLst/>
          </a:prstGeom>
          <a:solidFill>
            <a:srgbClr val="FFBB00"/>
          </a:solidFill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/>
          <p:nvPr/>
        </p:nvSpPr>
        <p:spPr>
          <a:xfrm>
            <a:off x="17297400" y="0"/>
            <a:ext cx="990600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"/>
          <p:cNvSpPr/>
          <p:nvPr/>
        </p:nvSpPr>
        <p:spPr>
          <a:xfrm>
            <a:off x="1" y="0"/>
            <a:ext cx="7466400" cy="3619563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8"/>
          <p:cNvSpPr/>
          <p:nvPr/>
        </p:nvSpPr>
        <p:spPr>
          <a:xfrm>
            <a:off x="-1" y="10020299"/>
            <a:ext cx="14327374" cy="2888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8"/>
          <p:cNvSpPr txBox="1"/>
          <p:nvPr/>
        </p:nvSpPr>
        <p:spPr>
          <a:xfrm>
            <a:off x="724499" y="917229"/>
            <a:ext cx="58308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800">
                <a:solidFill>
                  <a:srgbClr val="FFFFFF"/>
                </a:solidFill>
              </a:rPr>
              <a:t>Implantação dos 10S</a:t>
            </a:r>
            <a:endParaRPr b="1" sz="5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7768909" y="311853"/>
            <a:ext cx="8847000" cy="8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9) Shisei Rinri: senso dos Princípios Morais e Éticos </a:t>
            </a:r>
            <a:endParaRPr b="1" sz="39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pt-BR" sz="3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Ter uma relação ética é ter a capacidade de considerar os princípios mais nobres e importantes da organização. </a:t>
            </a:r>
            <a:endParaRPr sz="39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Sendo assim, esse senso veio para definir padrões de conduta, auxiliando os empregados a enxergarem o que é certo e o que é errado nas relações empregatícias.</a:t>
            </a:r>
            <a:endParaRPr sz="39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Como vantagem, os empregados se tornam mais compromissados com os resultados da empresa, agindo de maneira ética.</a:t>
            </a:r>
            <a:endParaRPr sz="1500">
              <a:solidFill>
                <a:srgbClr val="7A7A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8"/>
          <p:cNvSpPr/>
          <p:nvPr/>
        </p:nvSpPr>
        <p:spPr>
          <a:xfrm flipH="1">
            <a:off x="7279783" y="0"/>
            <a:ext cx="186617" cy="10020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00" y="4105238"/>
            <a:ext cx="6930000" cy="5429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ff652eff05_0_114"/>
          <p:cNvSpPr/>
          <p:nvPr/>
        </p:nvSpPr>
        <p:spPr>
          <a:xfrm>
            <a:off x="17297400" y="0"/>
            <a:ext cx="990600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ff652eff05_0_114"/>
          <p:cNvSpPr/>
          <p:nvPr/>
        </p:nvSpPr>
        <p:spPr>
          <a:xfrm>
            <a:off x="1" y="0"/>
            <a:ext cx="7466400" cy="361950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ff652eff05_0_114"/>
          <p:cNvSpPr/>
          <p:nvPr/>
        </p:nvSpPr>
        <p:spPr>
          <a:xfrm>
            <a:off x="-1" y="10020299"/>
            <a:ext cx="14327400" cy="288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ff652eff05_0_114"/>
          <p:cNvSpPr txBox="1"/>
          <p:nvPr/>
        </p:nvSpPr>
        <p:spPr>
          <a:xfrm>
            <a:off x="724499" y="917229"/>
            <a:ext cx="58308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800">
                <a:solidFill>
                  <a:srgbClr val="FFFFFF"/>
                </a:solidFill>
              </a:rPr>
              <a:t>Implantação dos 10S</a:t>
            </a:r>
            <a:endParaRPr b="1" sz="5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1ff652eff05_0_114"/>
          <p:cNvSpPr/>
          <p:nvPr/>
        </p:nvSpPr>
        <p:spPr>
          <a:xfrm>
            <a:off x="7768899" y="311850"/>
            <a:ext cx="9309000" cy="8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pt-BR" sz="3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10) Sekinin Shakai: senso de Responsabilidade Social</a:t>
            </a:r>
            <a:endParaRPr b="1" sz="39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pt-BR" sz="3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Quando a empresa e seus colaboradores refletem o objetivo desse item, é possível notar o engajamento total não só com os pagamentos de tributos e impostos, mas também com o cumprimento de legislação ambiental e, até mesmo, com o voluntariado e a ligação com entidades carentes.</a:t>
            </a:r>
            <a:endParaRPr sz="39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pt-BR" sz="3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 imagem da organização é melhorada diante da sociedade e de órgãos do governo por meio da participação do crescimento social da população.</a:t>
            </a:r>
            <a:endParaRPr sz="39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39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1ff652eff05_0_114"/>
          <p:cNvSpPr/>
          <p:nvPr/>
        </p:nvSpPr>
        <p:spPr>
          <a:xfrm flipH="1">
            <a:off x="7279800" y="0"/>
            <a:ext cx="186600" cy="10020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g1ff652eff05_0_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200" y="3846250"/>
            <a:ext cx="5984725" cy="594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ff652eff05_0_137"/>
          <p:cNvSpPr/>
          <p:nvPr/>
        </p:nvSpPr>
        <p:spPr>
          <a:xfrm>
            <a:off x="17297400" y="0"/>
            <a:ext cx="990600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1ff652eff05_0_137"/>
          <p:cNvSpPr/>
          <p:nvPr/>
        </p:nvSpPr>
        <p:spPr>
          <a:xfrm>
            <a:off x="1" y="0"/>
            <a:ext cx="7466400" cy="361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1ff652eff05_0_137"/>
          <p:cNvSpPr/>
          <p:nvPr/>
        </p:nvSpPr>
        <p:spPr>
          <a:xfrm>
            <a:off x="-1" y="10020299"/>
            <a:ext cx="14327400" cy="288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1ff652eff05_0_137"/>
          <p:cNvSpPr txBox="1"/>
          <p:nvPr/>
        </p:nvSpPr>
        <p:spPr>
          <a:xfrm>
            <a:off x="724499" y="470554"/>
            <a:ext cx="5830800" cy="26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800">
                <a:solidFill>
                  <a:srgbClr val="FFFFFF"/>
                </a:solidFill>
              </a:rPr>
              <a:t>Dicas para a </a:t>
            </a:r>
            <a:r>
              <a:rPr b="1" lang="pt-BR" sz="5800">
                <a:solidFill>
                  <a:srgbClr val="FFFFFF"/>
                </a:solidFill>
              </a:rPr>
              <a:t>Implantação dos 10S</a:t>
            </a:r>
            <a:endParaRPr b="1" sz="5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1ff652eff05_0_137"/>
          <p:cNvSpPr/>
          <p:nvPr/>
        </p:nvSpPr>
        <p:spPr>
          <a:xfrm>
            <a:off x="7768899" y="311850"/>
            <a:ext cx="9309000" cy="8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3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  ideal é que os primeiros 5S sejam implantados antes dos outros. Assim que a base estiver estabelecida, os demais sensos poderão ser aplicados gradativamente.</a:t>
            </a:r>
            <a:endParaRPr sz="39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pt-BR" sz="3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 programa só dará certo se a direção da organização estiver envolvida com toda a equipe na efetivação de cada etapa, assim como na manutenção.</a:t>
            </a:r>
            <a:endParaRPr sz="39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</a:pPr>
            <a:r>
              <a:rPr lang="pt-BR" sz="3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 implantação do programa 10S contém uma avaliação realizada por dois avaliadores que devem ser preparados — um interno, do setor que está sendo avaliado, e outro externo. </a:t>
            </a:r>
            <a:endParaRPr sz="39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1ff652eff05_0_137"/>
          <p:cNvSpPr/>
          <p:nvPr/>
        </p:nvSpPr>
        <p:spPr>
          <a:xfrm flipH="1">
            <a:off x="7279800" y="0"/>
            <a:ext cx="186600" cy="10020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g1ff652eff05_0_137"/>
          <p:cNvPicPr preferRelativeResize="0"/>
          <p:nvPr/>
        </p:nvPicPr>
        <p:blipFill rotWithShape="1">
          <a:blip r:embed="rId3">
            <a:alphaModFix/>
          </a:blip>
          <a:srcRect b="0" l="23822" r="23121" t="0"/>
          <a:stretch/>
        </p:blipFill>
        <p:spPr>
          <a:xfrm>
            <a:off x="722375" y="3619500"/>
            <a:ext cx="6021651" cy="63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ff652eff05_0_147"/>
          <p:cNvSpPr/>
          <p:nvPr/>
        </p:nvSpPr>
        <p:spPr>
          <a:xfrm>
            <a:off x="17297400" y="0"/>
            <a:ext cx="990600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1ff652eff05_0_147"/>
          <p:cNvSpPr/>
          <p:nvPr/>
        </p:nvSpPr>
        <p:spPr>
          <a:xfrm>
            <a:off x="1" y="0"/>
            <a:ext cx="7466400" cy="361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1ff652eff05_0_147"/>
          <p:cNvSpPr/>
          <p:nvPr/>
        </p:nvSpPr>
        <p:spPr>
          <a:xfrm>
            <a:off x="-1" y="10020299"/>
            <a:ext cx="14327400" cy="288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1ff652eff05_0_147"/>
          <p:cNvSpPr txBox="1"/>
          <p:nvPr/>
        </p:nvSpPr>
        <p:spPr>
          <a:xfrm>
            <a:off x="724499" y="470554"/>
            <a:ext cx="5830800" cy="26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800">
                <a:solidFill>
                  <a:srgbClr val="FFFFFF"/>
                </a:solidFill>
              </a:rPr>
              <a:t>Dicas para a Implantação dos 10S</a:t>
            </a:r>
            <a:endParaRPr b="1" sz="5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1ff652eff05_0_147"/>
          <p:cNvSpPr/>
          <p:nvPr/>
        </p:nvSpPr>
        <p:spPr>
          <a:xfrm>
            <a:off x="7768899" y="311850"/>
            <a:ext cx="9309000" cy="8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3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 ideia é que eles avaliem, pelo menos, 50 itens, distribuindo pontos entre 0 e 10.</a:t>
            </a:r>
            <a:endParaRPr sz="39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pt-BR" sz="3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 avaliação desse tipo pode ser realizada de três em três meses ou semestralmente. Há empresas que optam pela verificação anual.</a:t>
            </a:r>
            <a:endParaRPr sz="39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pt-BR" sz="39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Como podemos perceber, o programa 10S é feito de conceitos simples que mudaram a história de uma nação e de muitas empresas empenhadas com a mudança.</a:t>
            </a:r>
            <a:endParaRPr sz="39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9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9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1ff652eff05_0_147"/>
          <p:cNvSpPr/>
          <p:nvPr/>
        </p:nvSpPr>
        <p:spPr>
          <a:xfrm flipH="1">
            <a:off x="7279800" y="0"/>
            <a:ext cx="186600" cy="10020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g1ff652eff05_0_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150" y="4100375"/>
            <a:ext cx="5362225" cy="53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8458200" y="0"/>
            <a:ext cx="9829800" cy="102870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0"/>
            <a:ext cx="8454452" cy="1549302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8963025" y="292002"/>
            <a:ext cx="8820150" cy="9694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Programa 10S é um sistema de mudança “comportamental de hábito e atitudes”, que permite criar um ambiente limpo, organizado, saudável onde o empregado sinta-se bem consigo mesmo e com os demais. Trata-se de uma importante ferramenta para promover a organização e a melhoria do ambiente de trabalho</a:t>
            </a:r>
            <a:r>
              <a:rPr lang="pt-B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49299"/>
            <a:ext cx="8153400" cy="861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ff652eff05_0_124"/>
          <p:cNvSpPr/>
          <p:nvPr/>
        </p:nvSpPr>
        <p:spPr>
          <a:xfrm>
            <a:off x="17297400" y="0"/>
            <a:ext cx="990600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1ff652eff05_0_124"/>
          <p:cNvSpPr/>
          <p:nvPr/>
        </p:nvSpPr>
        <p:spPr>
          <a:xfrm>
            <a:off x="1" y="0"/>
            <a:ext cx="7466400" cy="361950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1ff652eff05_0_124"/>
          <p:cNvSpPr/>
          <p:nvPr/>
        </p:nvSpPr>
        <p:spPr>
          <a:xfrm>
            <a:off x="-1" y="10020299"/>
            <a:ext cx="14327400" cy="288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1ff652eff05_0_124"/>
          <p:cNvSpPr txBox="1"/>
          <p:nvPr/>
        </p:nvSpPr>
        <p:spPr>
          <a:xfrm>
            <a:off x="724499" y="917229"/>
            <a:ext cx="58308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800">
                <a:solidFill>
                  <a:srgbClr val="FFFFFF"/>
                </a:solidFill>
              </a:rPr>
              <a:t>CORRIDA DA QUALIDADE</a:t>
            </a:r>
            <a:endParaRPr b="1" sz="5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1ff652eff05_0_124"/>
          <p:cNvSpPr/>
          <p:nvPr/>
        </p:nvSpPr>
        <p:spPr>
          <a:xfrm>
            <a:off x="7873425" y="7378925"/>
            <a:ext cx="93090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u="sng">
                <a:solidFill>
                  <a:schemeClr val="hlink"/>
                </a:solidFill>
                <a:hlinkClick r:id="rId3"/>
              </a:rPr>
              <a:t>https://www.youtube.com/watch?v=pSH9Z4-AXyQ</a:t>
            </a:r>
            <a:r>
              <a:rPr lang="pt-BR" sz="3100"/>
              <a:t> </a:t>
            </a:r>
            <a:endParaRPr sz="3100"/>
          </a:p>
        </p:txBody>
      </p:sp>
      <p:sp>
        <p:nvSpPr>
          <p:cNvPr id="296" name="Google Shape;296;g1ff652eff05_0_124"/>
          <p:cNvSpPr/>
          <p:nvPr/>
        </p:nvSpPr>
        <p:spPr>
          <a:xfrm flipH="1">
            <a:off x="7279800" y="0"/>
            <a:ext cx="186600" cy="10020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g1ff652eff05_0_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12101" y="304800"/>
            <a:ext cx="6739601" cy="673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"/>
          <p:cNvSpPr/>
          <p:nvPr/>
        </p:nvSpPr>
        <p:spPr>
          <a:xfrm>
            <a:off x="0" y="-1"/>
            <a:ext cx="6553200" cy="293550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1"/>
          <p:cNvSpPr/>
          <p:nvPr/>
        </p:nvSpPr>
        <p:spPr>
          <a:xfrm flipH="1">
            <a:off x="6553200" y="-14654"/>
            <a:ext cx="457200" cy="10323202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1"/>
          <p:cNvSpPr txBox="1"/>
          <p:nvPr/>
        </p:nvSpPr>
        <p:spPr>
          <a:xfrm>
            <a:off x="7383678" y="223475"/>
            <a:ext cx="9982200" cy="88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100" u="sng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CASO COCA COLA </a:t>
            </a:r>
            <a:endParaRPr b="1" sz="3100" u="sng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3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Supostas partes de um rato encontradas dentro de uma garrafa de Coca-Cola deram o que falar em 2013.</a:t>
            </a:r>
            <a:endParaRPr sz="31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3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Um consumidor que tem dificuldades motora e de fala disse ter adquirido a condição após consumir o produto contaminado. </a:t>
            </a:r>
            <a:endParaRPr sz="31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3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Ele abriu um processo contra a companhia em 2010, mas o caso explodiu na imprensa em setembro deste ano. </a:t>
            </a:r>
            <a:endParaRPr sz="31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3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 efeito foi tão devastador que a empresa negou o ocorrido em seus canais oficiais na internet e até lançou um</a:t>
            </a:r>
            <a:r>
              <a:rPr lang="pt-BR" sz="3100">
                <a:solidFill>
                  <a:srgbClr val="333333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comercial</a:t>
            </a:r>
            <a:r>
              <a:rPr lang="pt-BR" sz="3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pt-BR" sz="3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destaca</a:t>
            </a:r>
            <a:r>
              <a:rPr lang="pt-BR" sz="3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o rigor dos processos de controle de qualidade de seus produtos.</a:t>
            </a:r>
            <a:endParaRPr sz="31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pt-BR" sz="3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No mês passado, o Tribunal de Justiça de São Paulo (TJ-sP), concluiu, em decisão de primeira instância, que o tal rato </a:t>
            </a:r>
            <a:r>
              <a:rPr lang="pt-BR" sz="3100">
                <a:solidFill>
                  <a:srgbClr val="333333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nunca existiu</a:t>
            </a:r>
            <a:r>
              <a:rPr lang="pt-BR" sz="3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1"/>
          <p:cNvSpPr/>
          <p:nvPr/>
        </p:nvSpPr>
        <p:spPr>
          <a:xfrm>
            <a:off x="1" y="9791699"/>
            <a:ext cx="18280556" cy="531501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1"/>
          <p:cNvSpPr txBox="1"/>
          <p:nvPr/>
        </p:nvSpPr>
        <p:spPr>
          <a:xfrm>
            <a:off x="224775" y="728850"/>
            <a:ext cx="71589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</a:rPr>
              <a:t>CASOS DE BAIXA QUALIDADE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413" y="3660225"/>
            <a:ext cx="6266375" cy="42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ff652eff05_0_161"/>
          <p:cNvSpPr/>
          <p:nvPr/>
        </p:nvSpPr>
        <p:spPr>
          <a:xfrm>
            <a:off x="0" y="-1"/>
            <a:ext cx="6553200" cy="293550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ff652eff05_0_161"/>
          <p:cNvSpPr/>
          <p:nvPr/>
        </p:nvSpPr>
        <p:spPr>
          <a:xfrm flipH="1">
            <a:off x="6553200" y="-14654"/>
            <a:ext cx="457200" cy="103233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1ff652eff05_0_161"/>
          <p:cNvSpPr txBox="1"/>
          <p:nvPr/>
        </p:nvSpPr>
        <p:spPr>
          <a:xfrm>
            <a:off x="7383678" y="223475"/>
            <a:ext cx="9982200" cy="101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100" u="sng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 história da Pasta de dentes</a:t>
            </a:r>
            <a:endParaRPr b="1" sz="3100" u="sng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3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Uma fábrica de pastas de dente era regularmente processada por vender caixas vazias. Acontece que uma em cada dez mil pastas de dente não entrava no pacote devido a erros da máquina que as empacotava.</a:t>
            </a:r>
            <a:endParaRPr sz="31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3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O time de pesquisa gastou alguns milhares para desenvolver uma balança precisa, que apitaria quando a caixa leve parasse ali.</a:t>
            </a:r>
            <a:endParaRPr sz="31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3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Um mês depois, sem incidentes, foram acompanhar o processo, e ficaram consternados com a balança de milhares de dólares jogada num canto.</a:t>
            </a:r>
            <a:endParaRPr sz="31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3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O gerente perguntou ao supervisor, que explicou:</a:t>
            </a:r>
            <a:endParaRPr sz="31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3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“Senhor, toda vez que a balança apitava, parávamos tudo e íamos lá tirar a caixa vazia. Estava insustentável trabalhar assim. Aí todo mundo aqui fez uma vaquinha e comprou um ventilador. Aí ele só assopra a caixa vazia”.</a:t>
            </a:r>
            <a:endParaRPr sz="3100">
              <a:solidFill>
                <a:srgbClr val="1516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1ff652eff05_0_161"/>
          <p:cNvSpPr/>
          <p:nvPr/>
        </p:nvSpPr>
        <p:spPr>
          <a:xfrm>
            <a:off x="1" y="9791699"/>
            <a:ext cx="18280500" cy="5316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1ff652eff05_0_161"/>
          <p:cNvSpPr txBox="1"/>
          <p:nvPr/>
        </p:nvSpPr>
        <p:spPr>
          <a:xfrm>
            <a:off x="224775" y="728850"/>
            <a:ext cx="71589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</a:rPr>
              <a:t>CASOS DE BAIXA QUALIDADE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g1ff652eff05_0_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75" y="4343401"/>
            <a:ext cx="6434075" cy="360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ff652eff05_0_184"/>
          <p:cNvSpPr/>
          <p:nvPr/>
        </p:nvSpPr>
        <p:spPr>
          <a:xfrm>
            <a:off x="0" y="-1"/>
            <a:ext cx="6553200" cy="293550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1ff652eff05_0_184"/>
          <p:cNvSpPr/>
          <p:nvPr/>
        </p:nvSpPr>
        <p:spPr>
          <a:xfrm flipH="1">
            <a:off x="6553200" y="-14654"/>
            <a:ext cx="457200" cy="103233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1ff652eff05_0_184"/>
          <p:cNvSpPr txBox="1"/>
          <p:nvPr/>
        </p:nvSpPr>
        <p:spPr>
          <a:xfrm>
            <a:off x="7383678" y="223475"/>
            <a:ext cx="99822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1ff652eff05_0_184"/>
          <p:cNvSpPr/>
          <p:nvPr/>
        </p:nvSpPr>
        <p:spPr>
          <a:xfrm>
            <a:off x="1" y="9791699"/>
            <a:ext cx="18280500" cy="5316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1ff652eff05_0_184"/>
          <p:cNvSpPr txBox="1"/>
          <p:nvPr/>
        </p:nvSpPr>
        <p:spPr>
          <a:xfrm>
            <a:off x="224700" y="373400"/>
            <a:ext cx="6328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</a:rPr>
              <a:t>Como funciona o Sistema de Qualidade da Coca Cola ?</a:t>
            </a:r>
            <a:endParaRPr sz="48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327" name="Google Shape;327;g1ff652eff05_0_184"/>
          <p:cNvSpPr txBox="1"/>
          <p:nvPr/>
        </p:nvSpPr>
        <p:spPr>
          <a:xfrm>
            <a:off x="8267700" y="6188925"/>
            <a:ext cx="10461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u="sng">
                <a:solidFill>
                  <a:schemeClr val="hlink"/>
                </a:solidFill>
                <a:hlinkClick r:id="rId3"/>
              </a:rPr>
              <a:t>https://www.youtube.com/watch?v=RRCARFuiO1E</a:t>
            </a:r>
            <a:r>
              <a:rPr lang="pt-BR" sz="3000"/>
              <a:t> </a:t>
            </a:r>
            <a:endParaRPr sz="3000"/>
          </a:p>
        </p:txBody>
      </p:sp>
      <p:pic>
        <p:nvPicPr>
          <p:cNvPr id="328" name="Google Shape;328;g1ff652eff05_0_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4788" y="2935500"/>
            <a:ext cx="7439983" cy="233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ff652eff05_0_171"/>
          <p:cNvSpPr/>
          <p:nvPr/>
        </p:nvSpPr>
        <p:spPr>
          <a:xfrm>
            <a:off x="0" y="-38100"/>
            <a:ext cx="7086600" cy="30786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1ff652eff05_0_171"/>
          <p:cNvSpPr/>
          <p:nvPr/>
        </p:nvSpPr>
        <p:spPr>
          <a:xfrm>
            <a:off x="4990610" y="3004457"/>
            <a:ext cx="2096100" cy="72825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1ff652eff05_0_171"/>
          <p:cNvSpPr/>
          <p:nvPr/>
        </p:nvSpPr>
        <p:spPr>
          <a:xfrm>
            <a:off x="8519594" y="9791699"/>
            <a:ext cx="9768300" cy="50490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1ff652eff05_0_171"/>
          <p:cNvSpPr txBox="1"/>
          <p:nvPr/>
        </p:nvSpPr>
        <p:spPr>
          <a:xfrm>
            <a:off x="7627425" y="822479"/>
            <a:ext cx="10210800" cy="7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Em grupos, escolha uma empresa e apresente para a sala, o processo de qualidade adotado. </a:t>
            </a:r>
            <a:b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Em seu caderno, detalhe em quais áreas da sua vida, é possível aplicar os 10s  </a:t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1ff652eff05_0_171"/>
          <p:cNvSpPr txBox="1"/>
          <p:nvPr/>
        </p:nvSpPr>
        <p:spPr>
          <a:xfrm>
            <a:off x="-1432994" y="822487"/>
            <a:ext cx="9952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6400">
                <a:solidFill>
                  <a:srgbClr val="2F3942"/>
                </a:solidFill>
              </a:rPr>
              <a:t>Atividade</a:t>
            </a:r>
            <a:endParaRPr b="1" sz="6400">
              <a:solidFill>
                <a:srgbClr val="2F394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"/>
          <p:cNvSpPr/>
          <p:nvPr/>
        </p:nvSpPr>
        <p:spPr>
          <a:xfrm>
            <a:off x="1676400" y="9747"/>
            <a:ext cx="1143000" cy="10287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8"/>
          <p:cNvSpPr/>
          <p:nvPr/>
        </p:nvSpPr>
        <p:spPr>
          <a:xfrm>
            <a:off x="17254870" y="5993930"/>
            <a:ext cx="1033130" cy="43028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8"/>
          <p:cNvSpPr txBox="1"/>
          <p:nvPr/>
        </p:nvSpPr>
        <p:spPr>
          <a:xfrm>
            <a:off x="4118202" y="3344900"/>
            <a:ext cx="12561600" cy="6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https://www.previnsa.com.br/blog/como-aplicar-os-10s-na-seguranca-do-trabalho/#:~:text=A%20implanta%C3%A7%C3%A3o%20do%20programa%2010S,pontos%20entre%200%20e%2010</a:t>
            </a: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54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54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4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https://www.youtube.com/watch?v=pSH9Z4-AXyQ</a:t>
            </a: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54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54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4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https://www.youtube.com/watch?v=rq3zOuEI-eE</a:t>
            </a: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54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54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8"/>
          <p:cNvSpPr txBox="1"/>
          <p:nvPr/>
        </p:nvSpPr>
        <p:spPr>
          <a:xfrm>
            <a:off x="3941475" y="1135100"/>
            <a:ext cx="438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6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  <a:endParaRPr b="1" i="1" sz="6000">
              <a:solidFill>
                <a:srgbClr val="2F39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8"/>
          <p:cNvSpPr/>
          <p:nvPr/>
        </p:nvSpPr>
        <p:spPr>
          <a:xfrm>
            <a:off x="304800" y="9747"/>
            <a:ext cx="1143000" cy="1028700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9"/>
          <p:cNvSpPr/>
          <p:nvPr/>
        </p:nvSpPr>
        <p:spPr>
          <a:xfrm>
            <a:off x="0" y="1229870"/>
            <a:ext cx="7136680" cy="905713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9"/>
          <p:cNvSpPr txBox="1"/>
          <p:nvPr/>
        </p:nvSpPr>
        <p:spPr>
          <a:xfrm>
            <a:off x="8763000" y="1449834"/>
            <a:ext cx="8686800" cy="1102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www.nurap.org.br</a:t>
            </a:r>
            <a:endParaRPr b="1" sz="7200">
              <a:solidFill>
                <a:srgbClr val="2F3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67" y="3494822"/>
            <a:ext cx="7059548" cy="304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9"/>
          <p:cNvSpPr/>
          <p:nvPr/>
        </p:nvSpPr>
        <p:spPr>
          <a:xfrm>
            <a:off x="0" y="0"/>
            <a:ext cx="18288000" cy="12298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5" name="Google Shape;35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6680" y="2849156"/>
            <a:ext cx="11151320" cy="743784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9"/>
          <p:cNvSpPr/>
          <p:nvPr/>
        </p:nvSpPr>
        <p:spPr>
          <a:xfrm>
            <a:off x="7136680" y="2781301"/>
            <a:ext cx="11172102" cy="30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7" name="Google Shape;357;p19"/>
          <p:cNvGrpSpPr/>
          <p:nvPr/>
        </p:nvGrpSpPr>
        <p:grpSpPr>
          <a:xfrm>
            <a:off x="247791" y="7220785"/>
            <a:ext cx="6641098" cy="1264260"/>
            <a:chOff x="609600" y="8293824"/>
            <a:chExt cx="5126804" cy="975985"/>
          </a:xfrm>
        </p:grpSpPr>
        <p:pic>
          <p:nvPicPr>
            <p:cNvPr id="358" name="Google Shape;358;p19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9600" y="8293824"/>
              <a:ext cx="953796" cy="953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19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503723" y="8382776"/>
              <a:ext cx="879923" cy="8799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19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326478" y="8353495"/>
              <a:ext cx="894123" cy="894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19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033760" y="8382776"/>
              <a:ext cx="887033" cy="887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19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846920" y="8347462"/>
              <a:ext cx="889484" cy="8894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19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220601" y="8384381"/>
              <a:ext cx="863237" cy="8632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/>
          <p:nvPr/>
        </p:nvSpPr>
        <p:spPr>
          <a:xfrm>
            <a:off x="0" y="-38100"/>
            <a:ext cx="7086600" cy="3078608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"/>
          <p:cNvSpPr/>
          <p:nvPr/>
        </p:nvSpPr>
        <p:spPr>
          <a:xfrm>
            <a:off x="4990610" y="3004457"/>
            <a:ext cx="2095990" cy="7282543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8519594" y="9791699"/>
            <a:ext cx="9768407" cy="505047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7522900" y="352529"/>
            <a:ext cx="10210800" cy="106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Essa metodologia aumenta a importância dos valores relativos à </a:t>
            </a:r>
            <a:r>
              <a:rPr lang="pt-BR" sz="51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saúde</a:t>
            </a: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à segurança.</a:t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Dentre os maiores resultados da adoção das práticas do 10S, está o engajamento dos funcionários nas causas da empresa. </a:t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Nada melhor do que um espírito de equipe fortalecido para disseminar a cultura de </a:t>
            </a:r>
            <a:r>
              <a:rPr lang="pt-BR" sz="51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segurança do trabalho</a:t>
            </a: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200">
              <a:solidFill>
                <a:srgbClr val="7A7A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-1432994" y="822487"/>
            <a:ext cx="99525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2F3942"/>
                </a:solidFill>
              </a:rPr>
              <a:t>REEDUCAR O </a:t>
            </a:r>
            <a:br>
              <a:rPr lang="pt-BR" sz="4800">
                <a:solidFill>
                  <a:srgbClr val="2F3942"/>
                </a:solidFill>
              </a:rPr>
            </a:br>
            <a:r>
              <a:rPr lang="pt-BR" sz="4800">
                <a:solidFill>
                  <a:srgbClr val="2F3942"/>
                </a:solidFill>
              </a:rPr>
              <a:t>COMPORTAMENTO</a:t>
            </a:r>
            <a:endParaRPr sz="4800">
              <a:solidFill>
                <a:srgbClr val="2F39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350" y="3882864"/>
            <a:ext cx="6685800" cy="39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1676400" y="9747"/>
            <a:ext cx="1143000" cy="10287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17254870" y="5993930"/>
            <a:ext cx="1033130" cy="430281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3497156" y="3004423"/>
            <a:ext cx="11992800" cy="6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1" lang="pt-BR" sz="4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Início com os 5S;</a:t>
            </a:r>
            <a:endParaRPr/>
          </a:p>
          <a:p>
            <a: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1" lang="pt-BR" sz="4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Inovação para 8S;</a:t>
            </a:r>
            <a:endParaRPr b="1" i="1" sz="4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1" lang="pt-BR" sz="4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Programa 10S;</a:t>
            </a:r>
            <a:endParaRPr/>
          </a:p>
          <a:p>
            <a: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1" lang="pt-BR" sz="4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Dicas para a Implantação;</a:t>
            </a:r>
            <a:endParaRPr b="1" i="1" sz="4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Char char="•"/>
            </a:pPr>
            <a:r>
              <a:rPr b="1" i="1" lang="pt-BR" sz="4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Casos de baixa qualidade;</a:t>
            </a:r>
            <a:endParaRPr b="1" i="1" sz="4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Char char="•"/>
            </a:pPr>
            <a:r>
              <a:rPr b="1" i="1" lang="pt-BR" sz="4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Como Funciona o Sistema de Qualidade da Coca Cola?</a:t>
            </a:r>
            <a:endParaRPr b="1" i="1" sz="4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Char char="•"/>
            </a:pPr>
            <a:r>
              <a:rPr b="1" i="1" lang="pt-BR" sz="4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Atividade</a:t>
            </a:r>
            <a:endParaRPr b="1" i="1" sz="4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3601279" y="232250"/>
            <a:ext cx="136536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pt-BR" sz="8000">
                <a:solidFill>
                  <a:srgbClr val="2F3942"/>
                </a:solidFill>
                <a:latin typeface="Calibri"/>
                <a:ea typeface="Calibri"/>
                <a:cs typeface="Calibri"/>
                <a:sym typeface="Calibri"/>
              </a:rPr>
              <a:t>PROGRAMA 10S DA </a:t>
            </a:r>
            <a:endParaRPr b="1" i="1" sz="8000">
              <a:solidFill>
                <a:srgbClr val="2F39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pt-BR" sz="8000">
                <a:solidFill>
                  <a:srgbClr val="2F3942"/>
                </a:solidFill>
                <a:latin typeface="Calibri"/>
                <a:ea typeface="Calibri"/>
                <a:cs typeface="Calibri"/>
                <a:sym typeface="Calibri"/>
              </a:rPr>
              <a:t>QUALIDADE</a:t>
            </a:r>
            <a:endParaRPr b="1" i="1" sz="2800">
              <a:solidFill>
                <a:srgbClr val="2F39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304800" y="9747"/>
            <a:ext cx="1143000" cy="1028700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-38100"/>
            <a:ext cx="9006300" cy="34671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6910200" y="3429000"/>
            <a:ext cx="2096100" cy="68580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8519594" y="10096499"/>
            <a:ext cx="9768300" cy="50490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9735600" y="6860375"/>
            <a:ext cx="8552400" cy="16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pt-BR" sz="5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https://www.youtube.com/watch?v=rq3zOuEI-eE</a:t>
            </a: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575250" y="1218375"/>
            <a:ext cx="7855800" cy="16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11200">
                <a:solidFill>
                  <a:srgbClr val="2F3942"/>
                </a:solidFill>
                <a:latin typeface="Calibri"/>
                <a:ea typeface="Calibri"/>
                <a:cs typeface="Calibri"/>
                <a:sym typeface="Calibri"/>
              </a:rPr>
              <a:t>O que foi Hiroshima? </a:t>
            </a:r>
            <a:endParaRPr b="1" sz="2100">
              <a:solidFill>
                <a:srgbClr val="7A7A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2F3942"/>
              </a:solidFill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1550" y="4634200"/>
            <a:ext cx="3809425" cy="380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27775" y="821100"/>
            <a:ext cx="7608700" cy="426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ff652eff05_0_4"/>
          <p:cNvSpPr/>
          <p:nvPr/>
        </p:nvSpPr>
        <p:spPr>
          <a:xfrm>
            <a:off x="0" y="-38100"/>
            <a:ext cx="7086600" cy="30786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ff652eff05_0_4"/>
          <p:cNvSpPr/>
          <p:nvPr/>
        </p:nvSpPr>
        <p:spPr>
          <a:xfrm>
            <a:off x="4990610" y="3004457"/>
            <a:ext cx="2096100" cy="72825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1ff652eff05_0_4"/>
          <p:cNvSpPr/>
          <p:nvPr/>
        </p:nvSpPr>
        <p:spPr>
          <a:xfrm>
            <a:off x="8519594" y="10096499"/>
            <a:ext cx="9768300" cy="50490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1ff652eff05_0_4"/>
          <p:cNvSpPr txBox="1"/>
          <p:nvPr/>
        </p:nvSpPr>
        <p:spPr>
          <a:xfrm>
            <a:off x="7459125" y="96150"/>
            <a:ext cx="10434300" cy="10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 após a Segunda Guerra Mundial, o programa 5S teve origem no Japão, na década de 50. </a:t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realidade do país, após os confrontos mundiais, inspirou o </a:t>
            </a:r>
            <a:r>
              <a:rPr b="1"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 Kaoru Ishikawa</a:t>
            </a: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desenvolver essa metodologia, que, por sua vez, atuou com grande importância na recuperação do país.</a:t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o passar do tempo, o programa foi adaptado para os processos industriais.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1ff652eff05_0_4"/>
          <p:cNvSpPr txBox="1"/>
          <p:nvPr/>
        </p:nvSpPr>
        <p:spPr>
          <a:xfrm>
            <a:off x="-235800" y="531675"/>
            <a:ext cx="7855800" cy="22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i="1" lang="pt-BR" sz="11200">
                <a:solidFill>
                  <a:srgbClr val="2F3942"/>
                </a:solidFill>
                <a:latin typeface="Calibri"/>
                <a:ea typeface="Calibri"/>
                <a:cs typeface="Calibri"/>
                <a:sym typeface="Calibri"/>
              </a:rPr>
              <a:t>Os 5S</a:t>
            </a:r>
            <a:endParaRPr b="1" sz="2100">
              <a:solidFill>
                <a:srgbClr val="7A7A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2F3942"/>
              </a:solidFill>
            </a:endParaRPr>
          </a:p>
        </p:txBody>
      </p:sp>
      <p:pic>
        <p:nvPicPr>
          <p:cNvPr id="145" name="Google Shape;145;g1ff652eff05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179400"/>
            <a:ext cx="6485250" cy="65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f652eff05_0_18"/>
          <p:cNvSpPr/>
          <p:nvPr/>
        </p:nvSpPr>
        <p:spPr>
          <a:xfrm>
            <a:off x="0" y="-38100"/>
            <a:ext cx="7086600" cy="30786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ff652eff05_0_18"/>
          <p:cNvSpPr/>
          <p:nvPr/>
        </p:nvSpPr>
        <p:spPr>
          <a:xfrm>
            <a:off x="4990610" y="3004457"/>
            <a:ext cx="2096100" cy="72825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ff652eff05_0_18"/>
          <p:cNvSpPr/>
          <p:nvPr/>
        </p:nvSpPr>
        <p:spPr>
          <a:xfrm>
            <a:off x="8519594" y="10096499"/>
            <a:ext cx="9768300" cy="50490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1ff652eff05_0_18"/>
          <p:cNvSpPr txBox="1"/>
          <p:nvPr/>
        </p:nvSpPr>
        <p:spPr>
          <a:xfrm>
            <a:off x="7459125" y="96150"/>
            <a:ext cx="10434300" cy="111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52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AutoNum type="arabicParenR"/>
            </a:pPr>
            <a:r>
              <a:rPr b="1" lang="pt-BR" sz="5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Seiri: senso de utilização</a:t>
            </a:r>
            <a:endParaRPr b="1" sz="51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 senso trata da prática de analisar as ferramentas e os utilitários necessários para o trabalho. Só deve ser mantido na área de trabalho aquilo que for utilizado.</a:t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restante é guardado ou vai para descarte. Assim, as distrações e os obstáculos que interferem na produtividade do trabalho são diminuídos.</a:t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1ff652eff05_0_18"/>
          <p:cNvSpPr txBox="1"/>
          <p:nvPr/>
        </p:nvSpPr>
        <p:spPr>
          <a:xfrm>
            <a:off x="-235800" y="531675"/>
            <a:ext cx="7855800" cy="22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i="1" lang="pt-BR" sz="11200">
                <a:solidFill>
                  <a:srgbClr val="2F3942"/>
                </a:solidFill>
                <a:latin typeface="Calibri"/>
                <a:ea typeface="Calibri"/>
                <a:cs typeface="Calibri"/>
                <a:sym typeface="Calibri"/>
              </a:rPr>
              <a:t>Os 5S</a:t>
            </a:r>
            <a:endParaRPr b="1" sz="2100">
              <a:solidFill>
                <a:srgbClr val="7A7A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2F3942"/>
              </a:solidFill>
            </a:endParaRPr>
          </a:p>
        </p:txBody>
      </p:sp>
      <p:pic>
        <p:nvPicPr>
          <p:cNvPr id="155" name="Google Shape;155;g1ff652eff05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3192900"/>
            <a:ext cx="6762150" cy="690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f652eff05_0_28"/>
          <p:cNvSpPr/>
          <p:nvPr/>
        </p:nvSpPr>
        <p:spPr>
          <a:xfrm>
            <a:off x="0" y="-38100"/>
            <a:ext cx="7086600" cy="30786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ff652eff05_0_28"/>
          <p:cNvSpPr/>
          <p:nvPr/>
        </p:nvSpPr>
        <p:spPr>
          <a:xfrm>
            <a:off x="4990610" y="3004457"/>
            <a:ext cx="2096100" cy="72825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ff652eff05_0_28"/>
          <p:cNvSpPr/>
          <p:nvPr/>
        </p:nvSpPr>
        <p:spPr>
          <a:xfrm>
            <a:off x="8519594" y="10096499"/>
            <a:ext cx="9768300" cy="50490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ff652eff05_0_28"/>
          <p:cNvSpPr txBox="1"/>
          <p:nvPr/>
        </p:nvSpPr>
        <p:spPr>
          <a:xfrm>
            <a:off x="7459125" y="96150"/>
            <a:ext cx="10434300" cy="9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b="1"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Seiton: senso de ordenação</a:t>
            </a:r>
            <a:endParaRPr b="1"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Essa prática fala sobre a priorização de um espaço organizado para a melhoria do fluxo de trabalho. Para isso, é preciso ter, à sua disposição, as ferramentas e os equipamentos de forma selecionada, sendo sempre mantidos nos locais em que serão usados depois.</a:t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1ff652eff05_0_28"/>
          <p:cNvSpPr txBox="1"/>
          <p:nvPr/>
        </p:nvSpPr>
        <p:spPr>
          <a:xfrm>
            <a:off x="-235800" y="531675"/>
            <a:ext cx="7855800" cy="22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i="1" lang="pt-BR" sz="11200">
                <a:solidFill>
                  <a:srgbClr val="2F3942"/>
                </a:solidFill>
                <a:latin typeface="Calibri"/>
                <a:ea typeface="Calibri"/>
                <a:cs typeface="Calibri"/>
                <a:sym typeface="Calibri"/>
              </a:rPr>
              <a:t>Os 5S</a:t>
            </a:r>
            <a:endParaRPr b="1" sz="2100">
              <a:solidFill>
                <a:srgbClr val="7A7A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2F3942"/>
              </a:solidFill>
            </a:endParaRPr>
          </a:p>
        </p:txBody>
      </p:sp>
      <p:pic>
        <p:nvPicPr>
          <p:cNvPr id="165" name="Google Shape;165;g1ff652eff05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00" y="3752775"/>
            <a:ext cx="6766700" cy="56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ff652eff05_0_36"/>
          <p:cNvSpPr/>
          <p:nvPr/>
        </p:nvSpPr>
        <p:spPr>
          <a:xfrm>
            <a:off x="0" y="-38100"/>
            <a:ext cx="7086600" cy="30786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ff652eff05_0_36"/>
          <p:cNvSpPr/>
          <p:nvPr/>
        </p:nvSpPr>
        <p:spPr>
          <a:xfrm>
            <a:off x="4990610" y="3004457"/>
            <a:ext cx="2096100" cy="72825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ff652eff05_0_36"/>
          <p:cNvSpPr/>
          <p:nvPr/>
        </p:nvSpPr>
        <p:spPr>
          <a:xfrm>
            <a:off x="8519594" y="10096499"/>
            <a:ext cx="9768300" cy="504900"/>
          </a:xfrm>
          <a:prstGeom prst="rect">
            <a:avLst/>
          </a:prstGeom>
          <a:solidFill>
            <a:srgbClr val="2F39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ff652eff05_0_36"/>
          <p:cNvSpPr txBox="1"/>
          <p:nvPr/>
        </p:nvSpPr>
        <p:spPr>
          <a:xfrm>
            <a:off x="7459125" y="96150"/>
            <a:ext cx="10434300" cy="317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b="1" lang="pt-BR" sz="5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Seiso: senso de limpeza</a:t>
            </a:r>
            <a:endParaRPr b="1" sz="51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 a necessidade de garantir a limpeza do espaço, favorecendo a segurança do trabalho. No Japão, essa regra funciona até hoje com plenitude. Ao fim de cada dia, o ambiente corporativo é limpo e todos os utensílios são recolocados em seus devidos lugares.</a:t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meio desse senso, </a:t>
            </a:r>
            <a:r>
              <a:rPr lang="pt-BR" sz="51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acidentes</a:t>
            </a: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podem ser evitados graças ao entendimento de que a limpeza é parte do trabalho diário, em vez de uma simples atividade ocasional.</a:t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Seiketsu: senso de normalização</a:t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você já ouviu falar nas certificações da norma ISO, esse quesito é bastante parecido com o que é pregado para a obtenção de tais certificados.</a:t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Trata-se da elaboração de normas e sistemáticas que determinam o fluxo dos processos nas empresas e devem ser cumpridas por todos com a documentação adequada.</a:t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Shitsuke: senso de autodisciplina</a:t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 vez que os 4 sensos anteriores tenham sido bem implementados, o shitsuke atribui importância para a manutenção e a revisão dos padrões estabelecidos. Essa prática auxilia no impedimento do regresso às antigas práticas, mantendo uma nova maneira de trabalhar.</a:t>
            </a:r>
            <a:endParaRPr sz="1200">
              <a:solidFill>
                <a:srgbClr val="7A7A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1ff652eff05_0_36"/>
          <p:cNvSpPr txBox="1"/>
          <p:nvPr/>
        </p:nvSpPr>
        <p:spPr>
          <a:xfrm>
            <a:off x="-235800" y="531675"/>
            <a:ext cx="7855800" cy="22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i="1" lang="pt-BR" sz="11200">
                <a:solidFill>
                  <a:srgbClr val="2F3942"/>
                </a:solidFill>
                <a:latin typeface="Calibri"/>
                <a:ea typeface="Calibri"/>
                <a:cs typeface="Calibri"/>
                <a:sym typeface="Calibri"/>
              </a:rPr>
              <a:t>Os 5S</a:t>
            </a:r>
            <a:endParaRPr b="1" sz="2100">
              <a:solidFill>
                <a:srgbClr val="7A7A7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2F3942"/>
              </a:solidFill>
            </a:endParaRPr>
          </a:p>
        </p:txBody>
      </p:sp>
      <p:pic>
        <p:nvPicPr>
          <p:cNvPr id="175" name="Google Shape;175;g1ff652eff05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3283950"/>
            <a:ext cx="6915500" cy="63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Nurap aprendizagem</dc:creator>
</cp:coreProperties>
</file>