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84" r:id="rId4"/>
    <p:sldId id="259" r:id="rId5"/>
    <p:sldId id="260" r:id="rId6"/>
    <p:sldId id="288" r:id="rId7"/>
    <p:sldId id="261" r:id="rId8"/>
    <p:sldId id="283" r:id="rId9"/>
    <p:sldId id="289" r:id="rId10"/>
    <p:sldId id="262" r:id="rId11"/>
    <p:sldId id="264" r:id="rId12"/>
    <p:sldId id="272" r:id="rId13"/>
    <p:sldId id="279" r:id="rId14"/>
    <p:sldId id="280" r:id="rId15"/>
    <p:sldId id="290" r:id="rId16"/>
    <p:sldId id="286" r:id="rId17"/>
    <p:sldId id="291" r:id="rId18"/>
    <p:sldId id="287" r:id="rId19"/>
    <p:sldId id="285" r:id="rId20"/>
    <p:sldId id="292" r:id="rId21"/>
    <p:sldId id="293" r:id="rId22"/>
    <p:sldId id="294" r:id="rId23"/>
    <p:sldId id="295" r:id="rId24"/>
    <p:sldId id="297" r:id="rId25"/>
    <p:sldId id="298" r:id="rId26"/>
    <p:sldId id="268" r:id="rId27"/>
  </p:sldIdLst>
  <p:sldSz cx="18288000" cy="10287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Muli Regular" panose="020B0604020202020204" charset="0"/>
      <p:regular r:id="rId33"/>
    </p:embeddedFont>
    <p:embeddedFont>
      <p:font typeface="Muli Bold Bold" panose="020B0604020202020204" charset="0"/>
      <p:regular r:id="rId34"/>
    </p:embeddedFont>
    <p:embeddedFont>
      <p:font typeface="Muli Bold" panose="020B0604020202020204" charset="0"/>
      <p:regular r:id="rId35"/>
    </p:embeddedFont>
    <p:embeddedFont>
      <p:font typeface="Verdana" panose="020B060403050404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942"/>
    <a:srgbClr val="810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65" autoAdjust="0"/>
    <p:restoredTop sz="94671" autoAdjust="0"/>
  </p:normalViewPr>
  <p:slideViewPr>
    <p:cSldViewPr>
      <p:cViewPr varScale="1">
        <p:scale>
          <a:sx n="47" d="100"/>
          <a:sy n="47" d="100"/>
        </p:scale>
        <p:origin x="101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F91AA-C5B5-420A-8339-56FCA8746DC3}" type="datetimeFigureOut">
              <a:rPr lang="pt-BR" smtClean="0"/>
              <a:t>29/08/2022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3EC94-6324-4739-B643-25124D095B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2359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3EC94-6324-4739-B643-25124D095B21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9696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3EC94-6324-4739-B643-25124D095B21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63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planalto.gov.br/ccivil_03/_ato2015-2018/2018/decreto/D9630.htm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litize.com.br/autarquias-o-que-sao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estaodesegurancaprivada.com.br/seguranca-publica-no-brasil-estrutura/" TargetMode="External"/><Relationship Id="rId2" Type="http://schemas.openxmlformats.org/officeDocument/2006/relationships/hyperlink" Target="https://gestaodesegurancaprivada.com.br/corporacao-empresarial-definicao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nurapdiversidadeeinclusao/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4.png"/><Relationship Id="rId12" Type="http://schemas.openxmlformats.org/officeDocument/2006/relationships/hyperlink" Target="https://twitter.com/nurapoficia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nstagram.com/accounts/login/?next=/nurapoficial/" TargetMode="External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image" Target="../media/image28.png"/><Relationship Id="rId10" Type="http://schemas.openxmlformats.org/officeDocument/2006/relationships/hyperlink" Target="https://open.spotify.com/show/5y0YuJYlhVw1ShyqshnHv3" TargetMode="External"/><Relationship Id="rId4" Type="http://schemas.openxmlformats.org/officeDocument/2006/relationships/hyperlink" Target="https://www.facebook.com/nurapdiversidade" TargetMode="External"/><Relationship Id="rId9" Type="http://schemas.openxmlformats.org/officeDocument/2006/relationships/image" Target="../media/image25.png"/><Relationship Id="rId14" Type="http://schemas.openxmlformats.org/officeDocument/2006/relationships/hyperlink" Target="https://www.youtube.com/channel/UCWPjoyfccE7asBa4-nYbxRQ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alto.gov.br/ccivil_03/constituicao/emendas/emc/emc104.htm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020077" y="1"/>
            <a:ext cx="2278555" cy="2825266"/>
          </a:xfrm>
          <a:prstGeom prst="rect">
            <a:avLst/>
          </a:prstGeom>
          <a:solidFill>
            <a:schemeClr val="tx2"/>
          </a:solidFill>
        </p:spPr>
      </p:sp>
      <p:sp>
        <p:nvSpPr>
          <p:cNvPr id="3" name="AutoShape 3"/>
          <p:cNvSpPr/>
          <p:nvPr/>
        </p:nvSpPr>
        <p:spPr>
          <a:xfrm>
            <a:off x="0" y="2556243"/>
            <a:ext cx="8578441" cy="6554275"/>
          </a:xfrm>
          <a:prstGeom prst="rect">
            <a:avLst/>
          </a:prstGeom>
          <a:solidFill>
            <a:srgbClr val="FFC000"/>
          </a:solidFill>
        </p:spPr>
        <p:txBody>
          <a:bodyPr/>
          <a:lstStyle/>
          <a:p>
            <a:endParaRPr lang="pt-BR" dirty="0"/>
          </a:p>
        </p:txBody>
      </p:sp>
      <p:sp>
        <p:nvSpPr>
          <p:cNvPr id="5" name="AutoShape 5"/>
          <p:cNvSpPr/>
          <p:nvPr/>
        </p:nvSpPr>
        <p:spPr>
          <a:xfrm>
            <a:off x="1" y="99994"/>
            <a:ext cx="16020076" cy="2810356"/>
          </a:xfrm>
          <a:prstGeom prst="rect">
            <a:avLst/>
          </a:prstGeom>
          <a:solidFill>
            <a:srgbClr val="2F3942"/>
          </a:solidFill>
        </p:spPr>
        <p:txBody>
          <a:bodyPr/>
          <a:lstStyle/>
          <a:p>
            <a:endParaRPr lang="pt-BR" dirty="0"/>
          </a:p>
        </p:txBody>
      </p:sp>
      <p:sp>
        <p:nvSpPr>
          <p:cNvPr id="8" name="TextBox 8"/>
          <p:cNvSpPr txBox="1"/>
          <p:nvPr/>
        </p:nvSpPr>
        <p:spPr>
          <a:xfrm>
            <a:off x="-628924" y="3144672"/>
            <a:ext cx="9414704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1200" b="1" i="1" dirty="0" smtClean="0">
                <a:solidFill>
                  <a:srgbClr val="2F394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SISTEMA DE</a:t>
            </a:r>
          </a:p>
          <a:p>
            <a:pPr algn="ctr"/>
            <a:r>
              <a:rPr lang="en-US" sz="11200" b="1" i="1" dirty="0" smtClean="0">
                <a:solidFill>
                  <a:srgbClr val="2F394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SEGURANÇA</a:t>
            </a:r>
          </a:p>
          <a:p>
            <a:pPr algn="ctr"/>
            <a:r>
              <a:rPr lang="en-US" sz="11200" b="1" i="1" dirty="0" smtClean="0">
                <a:solidFill>
                  <a:srgbClr val="2F394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PÚBLICA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0" y="8572500"/>
            <a:ext cx="3962400" cy="1714500"/>
            <a:chOff x="0" y="0"/>
            <a:chExt cx="2808955" cy="2603555"/>
          </a:xfrm>
          <a:solidFill>
            <a:schemeClr val="tx2"/>
          </a:solidFill>
        </p:grpSpPr>
        <p:sp>
          <p:nvSpPr>
            <p:cNvPr id="11" name="AutoShape 11"/>
            <p:cNvSpPr/>
            <p:nvPr/>
          </p:nvSpPr>
          <p:spPr>
            <a:xfrm>
              <a:off x="0" y="0"/>
              <a:ext cx="2808955" cy="2603555"/>
            </a:xfrm>
            <a:prstGeom prst="rect">
              <a:avLst/>
            </a:prstGeom>
            <a:grpFill/>
          </p:spPr>
        </p: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50605" y="566506"/>
              <a:ext cx="1507746" cy="1470542"/>
            </a:xfrm>
            <a:prstGeom prst="rect">
              <a:avLst/>
            </a:prstGeom>
          </p:spPr>
        </p:pic>
      </p:grpSp>
      <p:pic>
        <p:nvPicPr>
          <p:cNvPr id="18" name="Imagem 17">
            <a:extLst>
              <a:ext uri="{FF2B5EF4-FFF2-40B4-BE49-F238E27FC236}">
                <a16:creationId xmlns:a16="http://schemas.microsoft.com/office/drawing/2014/main" id="{A40D2C4C-3E2F-FC48-BDB0-B18F0ADCD6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51" y="177115"/>
            <a:ext cx="5678897" cy="2456123"/>
          </a:xfrm>
          <a:prstGeom prst="rect">
            <a:avLst/>
          </a:prstGeom>
        </p:spPr>
      </p:pic>
      <p:sp>
        <p:nvSpPr>
          <p:cNvPr id="14" name="AutoShape 5"/>
          <p:cNvSpPr/>
          <p:nvPr/>
        </p:nvSpPr>
        <p:spPr>
          <a:xfrm flipV="1">
            <a:off x="8744292" y="8945557"/>
            <a:ext cx="9565225" cy="1379543"/>
          </a:xfrm>
          <a:prstGeom prst="rect">
            <a:avLst/>
          </a:prstGeom>
          <a:solidFill>
            <a:srgbClr val="2F3942"/>
          </a:solidFill>
        </p:spPr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8441" y="2807877"/>
            <a:ext cx="9709559" cy="6104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7297400" y="0"/>
            <a:ext cx="990600" cy="10287000"/>
          </a:xfrm>
          <a:prstGeom prst="rect">
            <a:avLst/>
          </a:prstGeom>
          <a:solidFill>
            <a:schemeClr val="tx2"/>
          </a:solidFill>
        </p:spPr>
      </p:sp>
      <p:sp>
        <p:nvSpPr>
          <p:cNvPr id="4" name="AutoShape 4"/>
          <p:cNvSpPr/>
          <p:nvPr/>
        </p:nvSpPr>
        <p:spPr>
          <a:xfrm>
            <a:off x="1" y="0"/>
            <a:ext cx="7466400" cy="3619563"/>
          </a:xfrm>
          <a:prstGeom prst="rect">
            <a:avLst/>
          </a:prstGeom>
          <a:solidFill>
            <a:srgbClr val="2F3942"/>
          </a:solidFill>
        </p:spPr>
      </p:sp>
      <p:sp>
        <p:nvSpPr>
          <p:cNvPr id="6" name="TextBox 6"/>
          <p:cNvSpPr txBox="1"/>
          <p:nvPr/>
        </p:nvSpPr>
        <p:spPr>
          <a:xfrm>
            <a:off x="992612" y="342900"/>
            <a:ext cx="5830785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fontAlgn="base"/>
            <a:r>
              <a:rPr lang="pt-BR" sz="4800" b="1" cap="all" dirty="0">
                <a:solidFill>
                  <a:srgbClr val="FFFF00"/>
                </a:solidFill>
              </a:rPr>
              <a:t>COMO O SUSP DEVE FUNCIONAR NA PRÁTICA?</a:t>
            </a:r>
          </a:p>
        </p:txBody>
      </p:sp>
      <p:sp>
        <p:nvSpPr>
          <p:cNvPr id="7" name="Retângulo 6"/>
          <p:cNvSpPr/>
          <p:nvPr/>
        </p:nvSpPr>
        <p:spPr>
          <a:xfrm>
            <a:off x="8126766" y="222706"/>
            <a:ext cx="8592613" cy="100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3600" dirty="0"/>
              <a:t>A União, através da Política Nacional de Segurança Pública e Defesa Social, é responsável pela criação das diretrizes que devem ser implementadas em todo o país. Mas as atribuições continuam sendo de responsabilidade dos Estados e Municípios. </a:t>
            </a:r>
          </a:p>
          <a:p>
            <a:pPr fontAlgn="base"/>
            <a:r>
              <a:rPr lang="pt-BR" sz="3600" dirty="0"/>
              <a:t>A mesma Lei que instituiu o SUSP também criou e regulamentou o Plano Nacional de Segurança Pública. Oficializado pelo </a:t>
            </a:r>
            <a:r>
              <a:rPr lang="pt-BR" sz="3600" dirty="0">
                <a:hlinkClick r:id="rId2"/>
              </a:rPr>
              <a:t>decreto 9.630, de 27 de dezembro de 2018</a:t>
            </a:r>
            <a:r>
              <a:rPr lang="pt-BR" sz="3600" dirty="0"/>
              <a:t>, o plano tem como objetivo ser um instrumento de articulação do poder público em nível nacional, com objetivos, ações estratégicas, metas, prioridades, indicadores e formas de financiamento e gestão. </a:t>
            </a:r>
          </a:p>
          <a:p>
            <a:pPr fontAlgn="base"/>
            <a:r>
              <a:rPr lang="pt-BR" sz="3600" dirty="0"/>
              <a:t>O Plano tem </a:t>
            </a:r>
            <a:r>
              <a:rPr lang="pt-BR" sz="3600" b="1" dirty="0"/>
              <a:t>duração de dez anos</a:t>
            </a:r>
            <a:r>
              <a:rPr lang="pt-BR" sz="3600" dirty="0"/>
              <a:t>,</a:t>
            </a:r>
            <a:r>
              <a:rPr lang="pt-BR" sz="3600" b="1" dirty="0"/>
              <a:t> </a:t>
            </a:r>
            <a:r>
              <a:rPr lang="pt-BR" sz="3600" dirty="0"/>
              <a:t>com ciclos de dois anos de implementação em todo o território nacional.  </a:t>
            </a:r>
          </a:p>
        </p:txBody>
      </p:sp>
      <p:sp>
        <p:nvSpPr>
          <p:cNvPr id="8" name="AutoShape 5"/>
          <p:cNvSpPr/>
          <p:nvPr/>
        </p:nvSpPr>
        <p:spPr>
          <a:xfrm flipH="1">
            <a:off x="7279783" y="0"/>
            <a:ext cx="186617" cy="10020299"/>
          </a:xfrm>
          <a:prstGeom prst="rect">
            <a:avLst/>
          </a:prstGeom>
          <a:solidFill>
            <a:srgbClr val="FFC000"/>
          </a:solidFill>
        </p:spPr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19" y="4229100"/>
            <a:ext cx="6357138" cy="3709737"/>
          </a:xfrm>
          <a:prstGeom prst="rect">
            <a:avLst/>
          </a:prstGeom>
        </p:spPr>
      </p:pic>
      <p:sp>
        <p:nvSpPr>
          <p:cNvPr id="11" name="AutoShape 5"/>
          <p:cNvSpPr/>
          <p:nvPr/>
        </p:nvSpPr>
        <p:spPr>
          <a:xfrm>
            <a:off x="-32538" y="8572500"/>
            <a:ext cx="2928138" cy="1706880"/>
          </a:xfrm>
          <a:prstGeom prst="rect">
            <a:avLst/>
          </a:prstGeom>
          <a:solidFill>
            <a:srgbClr val="FFBB00"/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5791200" y="2324100"/>
            <a:ext cx="11782685" cy="82484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base"/>
            <a:r>
              <a:rPr lang="pt-BR" sz="2400" dirty="0"/>
              <a:t>Uma das premissas da criação do SUSP é o </a:t>
            </a:r>
            <a:r>
              <a:rPr lang="pt-BR" sz="2400" b="1" dirty="0"/>
              <a:t>aperfeiçoamento técnico dos profissionais de segurança</a:t>
            </a:r>
            <a:r>
              <a:rPr lang="pt-BR" sz="2400" dirty="0"/>
              <a:t>, através de cursos de especialização e estudos estratégicos. </a:t>
            </a:r>
          </a:p>
          <a:p>
            <a:pPr fontAlgn="base"/>
            <a:r>
              <a:rPr lang="pt-BR" sz="2400" dirty="0" smtClean="0"/>
              <a:t>, </a:t>
            </a:r>
            <a:r>
              <a:rPr lang="pt-BR" sz="2400" dirty="0"/>
              <a:t>em seu artigo 25, determina que os integrantes do SUSP fixarão metas de excelência no âmbito das respectivas competências com o objetivo de prevenir e reprimir infrações penais e administrativas, além da prevenção de desastres, que tenham como finalidade</a:t>
            </a:r>
            <a:r>
              <a:rPr lang="pt-BR" sz="2400" dirty="0" smtClean="0"/>
              <a:t>:</a:t>
            </a:r>
          </a:p>
          <a:p>
            <a:pPr fontAlgn="base"/>
            <a:endParaRPr lang="pt-BR" sz="2400" dirty="0"/>
          </a:p>
          <a:p>
            <a:pPr fontAlgn="base"/>
            <a:r>
              <a:rPr lang="pt-BR" sz="2400" i="1" dirty="0"/>
              <a:t>I – </a:t>
            </a:r>
            <a:r>
              <a:rPr lang="pt-BR" sz="2400" b="1" i="1" dirty="0"/>
              <a:t>planejar, pactuar, implementar, coordenar e supervisionar as atividades de educação </a:t>
            </a:r>
            <a:r>
              <a:rPr lang="pt-BR" sz="2400" b="1" i="1" dirty="0" smtClean="0"/>
              <a:t>gerencial</a:t>
            </a:r>
            <a:r>
              <a:rPr lang="pt-BR" sz="2400" b="1" i="1" dirty="0"/>
              <a:t>, técnica e operacional em cooperação com as unidades da Federação</a:t>
            </a:r>
            <a:r>
              <a:rPr lang="pt-BR" sz="2400" b="1" i="1" dirty="0" smtClean="0"/>
              <a:t>;</a:t>
            </a:r>
          </a:p>
          <a:p>
            <a:pPr fontAlgn="base"/>
            <a:endParaRPr lang="pt-BR" sz="2400" b="1" dirty="0"/>
          </a:p>
          <a:p>
            <a:pPr fontAlgn="base"/>
            <a:r>
              <a:rPr lang="pt-BR" sz="2400" b="1" i="1" dirty="0"/>
              <a:t>II – apoiar e promover educação qualificada, continuada e </a:t>
            </a:r>
            <a:r>
              <a:rPr lang="pt-BR" sz="2400" b="1" i="1" dirty="0" smtClean="0"/>
              <a:t>integrada;</a:t>
            </a:r>
          </a:p>
          <a:p>
            <a:pPr fontAlgn="base"/>
            <a:endParaRPr lang="pt-BR" sz="2400" b="1" i="1" dirty="0" smtClean="0"/>
          </a:p>
          <a:p>
            <a:pPr fontAlgn="base"/>
            <a:r>
              <a:rPr lang="pt-BR" sz="2400" b="1" i="1" dirty="0" smtClean="0"/>
              <a:t>III </a:t>
            </a:r>
            <a:r>
              <a:rPr lang="pt-BR" sz="2400" b="1" i="1" dirty="0"/>
              <a:t>– identificar e propor novas metodologias e técnicas de educação voltadas ao aprimoramento de suas atividades</a:t>
            </a:r>
            <a:r>
              <a:rPr lang="pt-BR" sz="2400" b="1" i="1" dirty="0" smtClean="0"/>
              <a:t>;</a:t>
            </a:r>
          </a:p>
          <a:p>
            <a:pPr fontAlgn="base"/>
            <a:endParaRPr lang="pt-BR" sz="2400" b="1" dirty="0"/>
          </a:p>
          <a:p>
            <a:pPr fontAlgn="base"/>
            <a:r>
              <a:rPr lang="pt-BR" sz="2400" b="1" i="1" dirty="0"/>
              <a:t>IV – identificar e propor mecanismos de valorização profissional</a:t>
            </a:r>
            <a:r>
              <a:rPr lang="pt-BR" sz="2400" b="1" i="1" dirty="0" smtClean="0"/>
              <a:t>;</a:t>
            </a:r>
          </a:p>
          <a:p>
            <a:pPr fontAlgn="base"/>
            <a:endParaRPr lang="pt-BR" sz="2400" b="1" dirty="0"/>
          </a:p>
          <a:p>
            <a:pPr fontAlgn="base"/>
            <a:r>
              <a:rPr lang="pt-BR" sz="2400" b="1" i="1" dirty="0"/>
              <a:t>V – apoiar e promover o sistema de saúde para os profissionais de segurança pública e defesa social</a:t>
            </a:r>
            <a:r>
              <a:rPr lang="pt-BR" sz="2400" b="1" i="1" dirty="0" smtClean="0"/>
              <a:t>;</a:t>
            </a:r>
          </a:p>
          <a:p>
            <a:pPr fontAlgn="base"/>
            <a:endParaRPr lang="pt-BR" sz="2400" b="1" dirty="0"/>
          </a:p>
          <a:p>
            <a:pPr fontAlgn="base"/>
            <a:r>
              <a:rPr lang="pt-BR" sz="2400" b="1" i="1" dirty="0"/>
              <a:t>VI – apoiar e promover o sistema habitacional para os profissionais de segurança pública e defesa social.</a:t>
            </a:r>
            <a:endParaRPr lang="pt-BR" sz="2400" b="1" dirty="0"/>
          </a:p>
          <a:p>
            <a:pPr lvl="0" algn="just">
              <a:buClr>
                <a:schemeClr val="dk1"/>
              </a:buClr>
              <a:buSzPts val="1100"/>
            </a:pPr>
            <a:endParaRPr lang="pt-BR" sz="3200" b="1" i="1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0" y="-4875"/>
            <a:ext cx="18288000" cy="2057400"/>
          </a:xfrm>
          <a:prstGeom prst="rect">
            <a:avLst/>
          </a:prstGeom>
          <a:solidFill>
            <a:srgbClr val="2F3942"/>
          </a:solidFill>
        </p:spPr>
      </p:sp>
      <p:sp>
        <p:nvSpPr>
          <p:cNvPr id="13" name="AutoShape 13"/>
          <p:cNvSpPr/>
          <p:nvPr/>
        </p:nvSpPr>
        <p:spPr>
          <a:xfrm>
            <a:off x="16053608" y="12905"/>
            <a:ext cx="2278555" cy="2057400"/>
          </a:xfrm>
          <a:prstGeom prst="rect">
            <a:avLst/>
          </a:prstGeom>
          <a:solidFill>
            <a:srgbClr val="FFBB00"/>
          </a:solidFill>
        </p:spPr>
      </p:sp>
      <p:sp>
        <p:nvSpPr>
          <p:cNvPr id="22" name="AutoShape 13">
            <a:extLst>
              <a:ext uri="{FF2B5EF4-FFF2-40B4-BE49-F238E27FC236}">
                <a16:creationId xmlns:a16="http://schemas.microsoft.com/office/drawing/2014/main" id="{F5CB7B91-1961-434B-924E-369C4DDEDA0F}"/>
              </a:ext>
            </a:extLst>
          </p:cNvPr>
          <p:cNvSpPr/>
          <p:nvPr/>
        </p:nvSpPr>
        <p:spPr>
          <a:xfrm>
            <a:off x="7315200" y="10039350"/>
            <a:ext cx="10972800" cy="285750"/>
          </a:xfrm>
          <a:prstGeom prst="rect">
            <a:avLst/>
          </a:prstGeom>
          <a:solidFill>
            <a:schemeClr val="tx2"/>
          </a:solidFill>
        </p:spPr>
      </p:sp>
      <p:sp>
        <p:nvSpPr>
          <p:cNvPr id="9" name="TextBox 5"/>
          <p:cNvSpPr txBox="1"/>
          <p:nvPr/>
        </p:nvSpPr>
        <p:spPr>
          <a:xfrm>
            <a:off x="2286000" y="672273"/>
            <a:ext cx="12211571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pt-BR" sz="4800" b="1" cap="all" dirty="0">
                <a:solidFill>
                  <a:srgbClr val="FFFF00"/>
                </a:solidFill>
              </a:rPr>
              <a:t>CAPACITAÇÃO DA FORÇA DE SEGURANÇA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325668"/>
            <a:ext cx="4038600" cy="5767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5715000" cy="2247900"/>
          </a:xfrm>
          <a:prstGeom prst="rect">
            <a:avLst/>
          </a:prstGeom>
          <a:solidFill>
            <a:srgbClr val="2F3942"/>
          </a:solidFill>
        </p:spPr>
      </p:sp>
      <p:sp>
        <p:nvSpPr>
          <p:cNvPr id="4" name="AutoShape 4"/>
          <p:cNvSpPr/>
          <p:nvPr/>
        </p:nvSpPr>
        <p:spPr>
          <a:xfrm flipH="1">
            <a:off x="5714999" y="-14654"/>
            <a:ext cx="457200" cy="10323202"/>
          </a:xfrm>
          <a:prstGeom prst="rect">
            <a:avLst/>
          </a:prstGeom>
          <a:solidFill>
            <a:srgbClr val="FFBB00"/>
          </a:solidFill>
        </p:spPr>
      </p:sp>
      <p:sp>
        <p:nvSpPr>
          <p:cNvPr id="6" name="TextBox 6"/>
          <p:cNvSpPr txBox="1"/>
          <p:nvPr/>
        </p:nvSpPr>
        <p:spPr>
          <a:xfrm>
            <a:off x="6928615" y="1822960"/>
            <a:ext cx="10595524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fontAlgn="base"/>
            <a:r>
              <a:rPr lang="pt-BR" sz="4800" dirty="0"/>
              <a:t>O </a:t>
            </a:r>
            <a:r>
              <a:rPr lang="pt-BR" sz="4800" b="1" dirty="0" smtClean="0"/>
              <a:t>SUSP</a:t>
            </a:r>
            <a:r>
              <a:rPr lang="pt-BR" sz="4800" dirty="0"/>
              <a:t> cria uma arquitetura uniforme para a segurança pública em âmbito nacional, a partir de ações de compartilhamento de dados, operações integradas e colaborações nas estruturas de segurança pública federal, estadual e municipal. </a:t>
            </a:r>
            <a:r>
              <a:rPr lang="pt-BR" sz="4800" b="1" dirty="0"/>
              <a:t>A segurança pública continua atribuição de estados e municípios</a:t>
            </a:r>
          </a:p>
        </p:txBody>
      </p:sp>
      <p:sp>
        <p:nvSpPr>
          <p:cNvPr id="13" name="AutoShape 13"/>
          <p:cNvSpPr/>
          <p:nvPr/>
        </p:nvSpPr>
        <p:spPr>
          <a:xfrm>
            <a:off x="6172199" y="9791700"/>
            <a:ext cx="12108357" cy="516848"/>
          </a:xfrm>
          <a:prstGeom prst="rect">
            <a:avLst/>
          </a:prstGeom>
          <a:solidFill>
            <a:srgbClr val="1A3365"/>
          </a:solidFill>
        </p:spPr>
      </p:sp>
      <p:sp>
        <p:nvSpPr>
          <p:cNvPr id="8" name="TextBox 5"/>
          <p:cNvSpPr txBox="1"/>
          <p:nvPr/>
        </p:nvSpPr>
        <p:spPr>
          <a:xfrm>
            <a:off x="235104" y="446841"/>
            <a:ext cx="5444334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4400" b="1" dirty="0">
                <a:solidFill>
                  <a:srgbClr val="FFFF00"/>
                </a:solidFill>
              </a:rPr>
              <a:t>Como o SUSP vai funcionar?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8500"/>
            <a:ext cx="5729654" cy="572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3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17145000" y="2057400"/>
            <a:ext cx="1143000" cy="8229600"/>
          </a:xfrm>
          <a:prstGeom prst="rect">
            <a:avLst/>
          </a:prstGeom>
          <a:solidFill>
            <a:schemeClr val="tx2"/>
          </a:solidFill>
        </p:spPr>
      </p:sp>
      <p:sp>
        <p:nvSpPr>
          <p:cNvPr id="8" name="AutoShape 8"/>
          <p:cNvSpPr/>
          <p:nvPr/>
        </p:nvSpPr>
        <p:spPr>
          <a:xfrm>
            <a:off x="17145000" y="0"/>
            <a:ext cx="1143000" cy="2628900"/>
          </a:xfrm>
          <a:prstGeom prst="rect">
            <a:avLst/>
          </a:prstGeom>
          <a:solidFill>
            <a:srgbClr val="FFC000"/>
          </a:solidFill>
        </p:spPr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4273412B-B33A-DB4D-9EF8-928ABD8C1318}"/>
              </a:ext>
            </a:extLst>
          </p:cNvPr>
          <p:cNvSpPr/>
          <p:nvPr/>
        </p:nvSpPr>
        <p:spPr>
          <a:xfrm>
            <a:off x="-1" y="0"/>
            <a:ext cx="18288001" cy="495300"/>
          </a:xfrm>
          <a:prstGeom prst="rect">
            <a:avLst/>
          </a:prstGeom>
          <a:solidFill>
            <a:srgbClr val="2F3942"/>
          </a:solidFill>
        </p:spPr>
      </p:sp>
      <p:sp>
        <p:nvSpPr>
          <p:cNvPr id="9" name="Retângulo 8"/>
          <p:cNvSpPr/>
          <p:nvPr/>
        </p:nvSpPr>
        <p:spPr>
          <a:xfrm>
            <a:off x="7253364" y="1104900"/>
            <a:ext cx="9611649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/>
              <a:t>A segurança pública é um dos temas mais debatidos e pesquisados nos últimos anos no Brasil, particularmente, em São Paulo.</a:t>
            </a:r>
          </a:p>
          <a:p>
            <a:r>
              <a:rPr lang="pt-BR" sz="3600" dirty="0"/>
              <a:t>Entretanto, as discussões e a visibilidade pública do problema ainda não tiveram impacto definitivo na produção de conhecimento acadêmico na área. Evidentemente, </a:t>
            </a:r>
            <a:r>
              <a:rPr lang="pt-BR" sz="3600" b="1" dirty="0"/>
              <a:t>muitos pesquisadores vêm se debruçando sobre o assunto e a bibliografia nacional sobre segurança não </a:t>
            </a:r>
            <a:r>
              <a:rPr lang="pt-BR" sz="3600" b="1" dirty="0" smtClean="0"/>
              <a:t>para </a:t>
            </a:r>
            <a:r>
              <a:rPr lang="pt-BR" sz="3600" b="1" dirty="0"/>
              <a:t>de ampliar-se e de se aprofundar. </a:t>
            </a:r>
            <a:r>
              <a:rPr lang="pt-BR" sz="3600" dirty="0"/>
              <a:t>Mas as políticas públicas voltadas para a segurança ainda carecem de uma reflexão mais sistemática e a produção acadêmica necessita </a:t>
            </a:r>
            <a:r>
              <a:rPr lang="pt-BR" sz="3600" b="1" dirty="0"/>
              <a:t>conversar com a produção que emerge dentro das instituições voltadas para segurança.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57200" y="698198"/>
            <a:ext cx="539740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>
                <a:solidFill>
                  <a:schemeClr val="accent1">
                    <a:lumMod val="75000"/>
                  </a:schemeClr>
                </a:solidFill>
              </a:rPr>
              <a:t>Planos de combate à violência</a:t>
            </a:r>
          </a:p>
        </p:txBody>
      </p:sp>
      <p:sp>
        <p:nvSpPr>
          <p:cNvPr id="15" name="AutoShape 7">
            <a:extLst>
              <a:ext uri="{FF2B5EF4-FFF2-40B4-BE49-F238E27FC236}">
                <a16:creationId xmlns:a16="http://schemas.microsoft.com/office/drawing/2014/main" id="{ABCD4C1B-6CCE-B64F-AAE4-B31E947B2FAA}"/>
              </a:ext>
            </a:extLst>
          </p:cNvPr>
          <p:cNvSpPr/>
          <p:nvPr/>
        </p:nvSpPr>
        <p:spPr>
          <a:xfrm>
            <a:off x="6773202" y="0"/>
            <a:ext cx="218151" cy="2734510"/>
          </a:xfrm>
          <a:prstGeom prst="rect">
            <a:avLst/>
          </a:prstGeom>
          <a:solidFill>
            <a:srgbClr val="FFC000"/>
          </a:solidFill>
        </p:spPr>
      </p:sp>
      <p:sp>
        <p:nvSpPr>
          <p:cNvPr id="11" name="AutoShape 7">
            <a:extLst>
              <a:ext uri="{FF2B5EF4-FFF2-40B4-BE49-F238E27FC236}">
                <a16:creationId xmlns:a16="http://schemas.microsoft.com/office/drawing/2014/main" id="{ABCD4C1B-6CCE-B64F-AAE4-B31E947B2FAA}"/>
              </a:ext>
            </a:extLst>
          </p:cNvPr>
          <p:cNvSpPr/>
          <p:nvPr/>
        </p:nvSpPr>
        <p:spPr>
          <a:xfrm>
            <a:off x="-46698" y="2531611"/>
            <a:ext cx="6819900" cy="202898"/>
          </a:xfrm>
          <a:prstGeom prst="rect">
            <a:avLst/>
          </a:prstGeom>
          <a:solidFill>
            <a:srgbClr val="FFC000"/>
          </a:solidFill>
        </p:spPr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23" y="2742129"/>
            <a:ext cx="7048500" cy="704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8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" y="-28714"/>
            <a:ext cx="380999" cy="5729823"/>
          </a:xfrm>
          <a:prstGeom prst="rect">
            <a:avLst/>
          </a:prstGeom>
          <a:solidFill>
            <a:srgbClr val="2F3942"/>
          </a:solidFill>
        </p:spPr>
      </p:sp>
      <p:sp>
        <p:nvSpPr>
          <p:cNvPr id="13" name="AutoShape 13"/>
          <p:cNvSpPr/>
          <p:nvPr/>
        </p:nvSpPr>
        <p:spPr>
          <a:xfrm>
            <a:off x="13048674" y="-28714"/>
            <a:ext cx="5239324" cy="10315714"/>
          </a:xfrm>
          <a:prstGeom prst="rect">
            <a:avLst/>
          </a:prstGeom>
          <a:solidFill>
            <a:srgbClr val="FFC000"/>
          </a:solidFill>
        </p:spPr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01D725A-79E7-374C-B867-B905D55AFBDA}"/>
              </a:ext>
            </a:extLst>
          </p:cNvPr>
          <p:cNvSpPr/>
          <p:nvPr/>
        </p:nvSpPr>
        <p:spPr>
          <a:xfrm>
            <a:off x="1331423" y="558661"/>
            <a:ext cx="11563928" cy="914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Assembélia Legislativa de São Paulo</a:t>
            </a:r>
          </a:p>
          <a:p>
            <a:r>
              <a:rPr lang="pt-BR" sz="2800" dirty="0"/>
              <a:t>Num breve olhar sobre a história do país, é difícil discernir o que é parte de uma política deliberada de segurança ou o que é decorrência de práticas sociais e institucionais tradicionais. Durante o período colonial, os crimes atentavam contra a vontade do soberano e eram considerados faltas morais ou religiosas. As atribuições policiais e judiciais estavam concentradas em poucos cargos da hierarquia da administração colonial da justiça, havendo considerável dispersão de mecanismos de vigilância e punição, muitos dos quais eram religiosos e/ou privados. </a:t>
            </a:r>
            <a:r>
              <a:rPr lang="pt-BR" sz="2800" b="1" dirty="0"/>
              <a:t>A administração colonial contava com ampla participação dos senhores da terra e a justiça era exercida à distância</a:t>
            </a:r>
            <a:r>
              <a:rPr lang="pt-BR" sz="2800" dirty="0"/>
              <a:t>. As práticas de punição eram, em regra, o degredo (</a:t>
            </a:r>
            <a:r>
              <a:rPr lang="pt-BR" sz="2800" b="1" dirty="0"/>
              <a:t>para pessoas de maior condição) e o açoite (para os escravos). </a:t>
            </a:r>
            <a:r>
              <a:rPr lang="pt-BR" sz="2800" dirty="0"/>
              <a:t>As práticas de investigação eram baseadas na suspeita sistemática e as provas eram obtidas mediante tortura judicial. </a:t>
            </a:r>
            <a:r>
              <a:rPr lang="pt-BR" sz="2800" b="1" dirty="0"/>
              <a:t>Essas práticas generalizaram-se quando o Santo Ofício desembarcou em terras brasileiras</a:t>
            </a:r>
            <a:r>
              <a:rPr lang="pt-BR" sz="2800" dirty="0"/>
              <a:t>. O município era o centro das preocupações da administração da justiça na colônia portuguesa e base de toda a estrutura colonial</a:t>
            </a:r>
            <a:r>
              <a:rPr lang="pt-BR" sz="2800" b="1" dirty="0"/>
              <a:t>. Nesse sentido, as cidades eram símbolos do poder da metrópole e da igreja e nelas havia os locais para a detenção e punição dos criminosos. </a:t>
            </a:r>
            <a:r>
              <a:rPr lang="pt-BR" sz="2800" dirty="0"/>
              <a:t>As cidades foram construídas em decorrência das necessidades imediatas da exploração econômica e, embora fossem o centro do controle político, gozavam de ampla autonomia e independência.</a:t>
            </a:r>
          </a:p>
        </p:txBody>
      </p:sp>
      <p:sp>
        <p:nvSpPr>
          <p:cNvPr id="12" name="AutoShape 12"/>
          <p:cNvSpPr/>
          <p:nvPr/>
        </p:nvSpPr>
        <p:spPr>
          <a:xfrm flipH="1">
            <a:off x="13048674" y="-28714"/>
            <a:ext cx="5239326" cy="2657614"/>
          </a:xfrm>
          <a:prstGeom prst="rect">
            <a:avLst/>
          </a:prstGeom>
          <a:solidFill>
            <a:schemeClr val="tx2"/>
          </a:solidFill>
        </p:spPr>
      </p:sp>
      <p:sp>
        <p:nvSpPr>
          <p:cNvPr id="10" name="Retângulo 9"/>
          <p:cNvSpPr/>
          <p:nvPr/>
        </p:nvSpPr>
        <p:spPr>
          <a:xfrm>
            <a:off x="13355320" y="4360258"/>
            <a:ext cx="4953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>
                <a:solidFill>
                  <a:schemeClr val="accent1">
                    <a:lumMod val="75000"/>
                  </a:schemeClr>
                </a:solidFill>
              </a:rPr>
              <a:t>Redemocratização e paradoxos da segurança pública</a:t>
            </a:r>
            <a:endParaRPr lang="pt-BR" sz="4800" dirty="0">
              <a:solidFill>
                <a:schemeClr val="dk1"/>
              </a:solidFill>
            </a:endParaRPr>
          </a:p>
        </p:txBody>
      </p:sp>
      <p:sp>
        <p:nvSpPr>
          <p:cNvPr id="11" name="AutoShape 3"/>
          <p:cNvSpPr/>
          <p:nvPr/>
        </p:nvSpPr>
        <p:spPr>
          <a:xfrm>
            <a:off x="13048674" y="2535873"/>
            <a:ext cx="5239326" cy="321627"/>
          </a:xfrm>
          <a:prstGeom prst="rect">
            <a:avLst/>
          </a:prstGeom>
          <a:solidFill>
            <a:srgbClr val="2F3942"/>
          </a:solidFill>
        </p:spPr>
      </p:sp>
    </p:spTree>
    <p:extLst>
      <p:ext uri="{BB962C8B-B14F-4D97-AF65-F5344CB8AC3E}">
        <p14:creationId xmlns:p14="http://schemas.microsoft.com/office/powerpoint/2010/main" val="418527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" y="-28714"/>
            <a:ext cx="380999" cy="5729823"/>
          </a:xfrm>
          <a:prstGeom prst="rect">
            <a:avLst/>
          </a:prstGeom>
          <a:solidFill>
            <a:srgbClr val="2F3942"/>
          </a:solidFill>
        </p:spPr>
      </p:sp>
      <p:sp>
        <p:nvSpPr>
          <p:cNvPr id="13" name="AutoShape 13"/>
          <p:cNvSpPr/>
          <p:nvPr/>
        </p:nvSpPr>
        <p:spPr>
          <a:xfrm>
            <a:off x="13549004" y="-28714"/>
            <a:ext cx="4738993" cy="10315714"/>
          </a:xfrm>
          <a:prstGeom prst="rect">
            <a:avLst/>
          </a:prstGeom>
          <a:solidFill>
            <a:srgbClr val="FFC000"/>
          </a:solidFill>
        </p:spPr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01D725A-79E7-374C-B867-B905D55AFBDA}"/>
              </a:ext>
            </a:extLst>
          </p:cNvPr>
          <p:cNvSpPr/>
          <p:nvPr/>
        </p:nvSpPr>
        <p:spPr>
          <a:xfrm>
            <a:off x="1371600" y="2005211"/>
            <a:ext cx="1171632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/>
              <a:t>Os dados de segurança pública no Brasil são alarmantes.</a:t>
            </a:r>
            <a:r>
              <a:rPr lang="pt-BR" sz="4000" dirty="0"/>
              <a:t> Os números de assassinatos anuais superam os registros de guerras como a Guerra do Vietnã. </a:t>
            </a:r>
            <a:r>
              <a:rPr lang="pt-BR" sz="4000" b="1" dirty="0"/>
              <a:t>O brasileiro </a:t>
            </a:r>
            <a:r>
              <a:rPr lang="pt-BR" sz="4000" b="1" dirty="0" smtClean="0"/>
              <a:t>vive </a:t>
            </a:r>
            <a:r>
              <a:rPr lang="pt-BR" sz="4000" b="1" dirty="0"/>
              <a:t>constantemente com medo e receio. </a:t>
            </a:r>
            <a:r>
              <a:rPr lang="pt-BR" sz="4000" dirty="0"/>
              <a:t>Das 50 cidades mais perigosas do mundo, 10 estão no Brasil</a:t>
            </a:r>
            <a:r>
              <a:rPr lang="pt-BR" sz="4000" b="1" dirty="0"/>
              <a:t>. Até a Venezuela perde para o Brasil neste ranking.</a:t>
            </a:r>
          </a:p>
          <a:p>
            <a:r>
              <a:rPr lang="pt-BR" sz="4000" dirty="0"/>
              <a:t>Como entender este problema? E quais as possíveis soluções? </a:t>
            </a:r>
            <a:r>
              <a:rPr lang="pt-BR" sz="4000" b="1" dirty="0"/>
              <a:t>Está longe de ser um exagero dizer que os cidadãos vivem entre lobos.</a:t>
            </a:r>
          </a:p>
        </p:txBody>
      </p:sp>
      <p:sp>
        <p:nvSpPr>
          <p:cNvPr id="12" name="AutoShape 12"/>
          <p:cNvSpPr/>
          <p:nvPr/>
        </p:nvSpPr>
        <p:spPr>
          <a:xfrm flipH="1">
            <a:off x="13549004" y="-28714"/>
            <a:ext cx="4738995" cy="2657614"/>
          </a:xfrm>
          <a:prstGeom prst="rect">
            <a:avLst/>
          </a:prstGeom>
          <a:solidFill>
            <a:schemeClr val="tx2"/>
          </a:solidFill>
        </p:spPr>
      </p:sp>
      <p:sp>
        <p:nvSpPr>
          <p:cNvPr id="10" name="Retângulo 9"/>
          <p:cNvSpPr/>
          <p:nvPr/>
        </p:nvSpPr>
        <p:spPr>
          <a:xfrm>
            <a:off x="13792200" y="4448592"/>
            <a:ext cx="47389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>
                <a:solidFill>
                  <a:schemeClr val="accent1">
                    <a:lumMod val="75000"/>
                  </a:schemeClr>
                </a:solidFill>
              </a:rPr>
              <a:t>O problema da segurança pública no Brasil</a:t>
            </a:r>
          </a:p>
        </p:txBody>
      </p:sp>
      <p:sp>
        <p:nvSpPr>
          <p:cNvPr id="11" name="AutoShape 3"/>
          <p:cNvSpPr/>
          <p:nvPr/>
        </p:nvSpPr>
        <p:spPr>
          <a:xfrm>
            <a:off x="13549004" y="2535873"/>
            <a:ext cx="4738995" cy="321627"/>
          </a:xfrm>
          <a:prstGeom prst="rect">
            <a:avLst/>
          </a:prstGeom>
          <a:solidFill>
            <a:srgbClr val="2F3942"/>
          </a:solidFill>
        </p:spPr>
      </p:sp>
    </p:spTree>
    <p:extLst>
      <p:ext uri="{BB962C8B-B14F-4D97-AF65-F5344CB8AC3E}">
        <p14:creationId xmlns:p14="http://schemas.microsoft.com/office/powerpoint/2010/main" val="296715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5862" y="0"/>
            <a:ext cx="18287999" cy="1535981"/>
          </a:xfrm>
          <a:prstGeom prst="rect">
            <a:avLst/>
          </a:prstGeom>
          <a:solidFill>
            <a:srgbClr val="FFBB00"/>
          </a:solidFill>
        </p:spPr>
      </p:sp>
      <p:sp>
        <p:nvSpPr>
          <p:cNvPr id="4" name="AutoShape 4"/>
          <p:cNvSpPr/>
          <p:nvPr/>
        </p:nvSpPr>
        <p:spPr>
          <a:xfrm>
            <a:off x="-5862" y="1383582"/>
            <a:ext cx="18287999" cy="152400"/>
          </a:xfrm>
          <a:prstGeom prst="rect">
            <a:avLst/>
          </a:prstGeom>
          <a:solidFill>
            <a:schemeClr val="tx2"/>
          </a:solidFill>
        </p:spPr>
      </p:sp>
      <p:sp>
        <p:nvSpPr>
          <p:cNvPr id="5" name="Retângulo 4"/>
          <p:cNvSpPr/>
          <p:nvPr/>
        </p:nvSpPr>
        <p:spPr>
          <a:xfrm>
            <a:off x="5747237" y="262870"/>
            <a:ext cx="678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b="1" dirty="0"/>
              <a:t> </a:t>
            </a:r>
            <a:r>
              <a:rPr lang="pt-BR" sz="4000" b="1" dirty="0"/>
              <a:t>Polícia Rodoviária Federal</a:t>
            </a:r>
            <a:endParaRPr lang="pt-BR" sz="4000" dirty="0"/>
          </a:p>
        </p:txBody>
      </p:sp>
      <p:sp>
        <p:nvSpPr>
          <p:cNvPr id="8" name="Retângulo 7"/>
          <p:cNvSpPr/>
          <p:nvPr/>
        </p:nvSpPr>
        <p:spPr>
          <a:xfrm>
            <a:off x="1447800" y="1833316"/>
            <a:ext cx="117670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endParaRPr lang="pt-BR" sz="6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905000" y="1948807"/>
            <a:ext cx="9144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4400" b="1" dirty="0"/>
              <a:t>Organizada e mantida pela União, A Polícia Rodoviária </a:t>
            </a:r>
            <a:r>
              <a:rPr lang="pt-BR" sz="4400" b="1" dirty="0">
                <a:cs typeface="Calibri" panose="020F0502020204030204" pitchFamily="34" charset="0"/>
              </a:rPr>
              <a:t>Federal</a:t>
            </a:r>
            <a:r>
              <a:rPr lang="pt-BR" sz="4400" b="1" dirty="0"/>
              <a:t> é a responsável pelo patrulhamento ostensivo de estradas e vias federais da </a:t>
            </a:r>
            <a:r>
              <a:rPr lang="pt-BR" sz="4400" b="1" dirty="0" smtClean="0"/>
              <a:t>nação</a:t>
            </a:r>
            <a:r>
              <a:rPr lang="pt-BR" sz="3600" b="1" dirty="0" smtClean="0">
                <a:solidFill>
                  <a:srgbClr val="444444"/>
                </a:solidFill>
              </a:rPr>
              <a:t>.</a:t>
            </a:r>
            <a:r>
              <a:rPr lang="pt-BR" sz="3600" b="1" dirty="0"/>
              <a:t> </a:t>
            </a:r>
            <a:r>
              <a:rPr lang="pt-BR" sz="3600" dirty="0"/>
              <a:t>As funções englobam a fiscalização do tráfego e impedimento de crimes no trânsito, assim como a apreensão, quando necessário, de cargas irregulares ou ilegais, evitando o contrabando e o tráfico entre fronteiras.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3637" y="1948807"/>
            <a:ext cx="7048500" cy="704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0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5862" y="0"/>
            <a:ext cx="18287999" cy="1535981"/>
          </a:xfrm>
          <a:prstGeom prst="rect">
            <a:avLst/>
          </a:prstGeom>
          <a:solidFill>
            <a:srgbClr val="FFBB00"/>
          </a:solidFill>
        </p:spPr>
      </p:sp>
      <p:sp>
        <p:nvSpPr>
          <p:cNvPr id="4" name="AutoShape 4"/>
          <p:cNvSpPr/>
          <p:nvPr/>
        </p:nvSpPr>
        <p:spPr>
          <a:xfrm>
            <a:off x="-5862" y="1383582"/>
            <a:ext cx="18287999" cy="152400"/>
          </a:xfrm>
          <a:prstGeom prst="rect">
            <a:avLst/>
          </a:prstGeom>
          <a:solidFill>
            <a:schemeClr val="tx2"/>
          </a:solidFill>
        </p:spPr>
      </p:sp>
      <p:sp>
        <p:nvSpPr>
          <p:cNvPr id="5" name="Retângulo 4"/>
          <p:cNvSpPr/>
          <p:nvPr/>
        </p:nvSpPr>
        <p:spPr>
          <a:xfrm>
            <a:off x="5747237" y="261639"/>
            <a:ext cx="67818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3200" b="1" dirty="0"/>
              <a:t>QUAIS AS FUNÇÕES DA </a:t>
            </a:r>
            <a:r>
              <a:rPr lang="pt-BR" sz="3200" b="1" dirty="0" smtClean="0"/>
              <a:t>POLÍCIA </a:t>
            </a:r>
            <a:r>
              <a:rPr lang="pt-BR" sz="3600" b="1" dirty="0"/>
              <a:t>Rodoviária Federal</a:t>
            </a:r>
            <a:endParaRPr lang="pt-BR" sz="3600" dirty="0"/>
          </a:p>
        </p:txBody>
      </p:sp>
      <p:sp>
        <p:nvSpPr>
          <p:cNvPr id="8" name="Retângulo 7"/>
          <p:cNvSpPr/>
          <p:nvPr/>
        </p:nvSpPr>
        <p:spPr>
          <a:xfrm>
            <a:off x="457200" y="2171700"/>
            <a:ext cx="173736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	O </a:t>
            </a:r>
            <a:r>
              <a:rPr lang="pt-BR" sz="4000" dirty="0"/>
              <a:t>policial rodoviário federal tem como papel principal trabalhar pelo </a:t>
            </a:r>
            <a:r>
              <a:rPr lang="pt-BR" sz="4000" dirty="0" smtClean="0"/>
              <a:t>ostensivo patrulhamento </a:t>
            </a:r>
            <a:r>
              <a:rPr lang="pt-BR" sz="4000" dirty="0"/>
              <a:t>nas principais rodovias e estradas federais. O objetivo é evitar crimes de trânsito, para isso é preciso fiscalizar o tráfego de veículos. Além disso, </a:t>
            </a:r>
            <a:r>
              <a:rPr lang="pt-BR" sz="4000" b="1" dirty="0"/>
              <a:t>esse profissional é responsável pelo controle e apreensão de cargas irregulares e ilegais, banindo veículos que tentam cruzar as fronteiras do país com essas cargas. </a:t>
            </a:r>
            <a:r>
              <a:rPr lang="pt-BR" sz="4000" dirty="0"/>
              <a:t>Essa trabalho é realizado a fim de evitar tráficos e contrabandos que cruzem a fronteira.</a:t>
            </a:r>
          </a:p>
          <a:p>
            <a:pPr algn="just"/>
            <a:r>
              <a:rPr lang="pt-BR" sz="4000" dirty="0" smtClean="0"/>
              <a:t>	Então</a:t>
            </a:r>
            <a:r>
              <a:rPr lang="pt-BR" sz="4000" dirty="0"/>
              <a:t>, de forma resumida, o cargo realizará atividades de natureza policial envolvendo fiscalização, patrulhamento e policiamento ostensivo, atendimento e socorro às vítimas de acidentes rodoviários </a:t>
            </a:r>
            <a:r>
              <a:rPr lang="pt-BR" sz="4000" dirty="0" smtClean="0"/>
              <a:t>e demais </a:t>
            </a:r>
            <a:r>
              <a:rPr lang="pt-BR" sz="4000" dirty="0"/>
              <a:t>atribuições relacionadas com a área operacional da Polícia Rodoviária Federal.</a:t>
            </a:r>
          </a:p>
        </p:txBody>
      </p:sp>
    </p:spTree>
    <p:extLst>
      <p:ext uri="{BB962C8B-B14F-4D97-AF65-F5344CB8AC3E}">
        <p14:creationId xmlns:p14="http://schemas.microsoft.com/office/powerpoint/2010/main" val="100583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7214" y="9293"/>
            <a:ext cx="14928110" cy="1943100"/>
          </a:xfrm>
          <a:prstGeom prst="rect">
            <a:avLst/>
          </a:prstGeom>
          <a:solidFill>
            <a:srgbClr val="2F3942"/>
          </a:solidFill>
        </p:spPr>
      </p:sp>
      <p:sp>
        <p:nvSpPr>
          <p:cNvPr id="5" name="TextBox 5"/>
          <p:cNvSpPr txBox="1"/>
          <p:nvPr/>
        </p:nvSpPr>
        <p:spPr>
          <a:xfrm>
            <a:off x="474987" y="1148651"/>
            <a:ext cx="13012413" cy="400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  <a:spcBef>
                <a:spcPct val="0"/>
              </a:spcBef>
            </a:pPr>
            <a:endParaRPr lang="en-US" sz="2400" spc="360" dirty="0">
              <a:solidFill>
                <a:srgbClr val="FFFFFF"/>
              </a:solidFill>
              <a:latin typeface="Muli Regular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14935199" y="-1"/>
            <a:ext cx="3352801" cy="4538867"/>
          </a:xfrm>
          <a:prstGeom prst="rect">
            <a:avLst/>
          </a:prstGeom>
          <a:solidFill>
            <a:srgbClr val="FFC000"/>
          </a:solidFill>
        </p:spPr>
      </p:sp>
      <p:sp>
        <p:nvSpPr>
          <p:cNvPr id="3" name="Retângulo 2"/>
          <p:cNvSpPr/>
          <p:nvPr/>
        </p:nvSpPr>
        <p:spPr>
          <a:xfrm>
            <a:off x="2068098" y="352222"/>
            <a:ext cx="11887200" cy="1142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6600" b="1" dirty="0" smtClean="0">
                <a:solidFill>
                  <a:srgbClr val="FFFF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Policia</a:t>
            </a:r>
            <a:r>
              <a:rPr lang="en-US" sz="6600" b="1" i="1" dirty="0" smtClean="0">
                <a:solidFill>
                  <a:srgbClr val="FFFF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smtClean="0">
                <a:solidFill>
                  <a:srgbClr val="FFFF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federal </a:t>
            </a:r>
            <a:r>
              <a:rPr lang="en-US" sz="6600" b="1" i="1" dirty="0" smtClean="0">
                <a:solidFill>
                  <a:srgbClr val="FFFF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en-US" sz="6600" b="1" i="1" dirty="0">
              <a:solidFill>
                <a:srgbClr val="FFFF00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95400" y="2643815"/>
            <a:ext cx="11811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/>
              <a:t>O Policial Federal é responsável por preservar a ordem pública e manter pessoas, bens e patrimônios públicos em segurança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7350" y="4556646"/>
            <a:ext cx="390525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9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65672" y="14619"/>
            <a:ext cx="18288001" cy="1790700"/>
          </a:xfrm>
          <a:prstGeom prst="rect">
            <a:avLst/>
          </a:prstGeom>
          <a:solidFill>
            <a:srgbClr val="FFBB00"/>
          </a:solidFill>
        </p:spPr>
      </p:sp>
      <p:sp>
        <p:nvSpPr>
          <p:cNvPr id="13" name="AutoShape 13"/>
          <p:cNvSpPr/>
          <p:nvPr/>
        </p:nvSpPr>
        <p:spPr>
          <a:xfrm>
            <a:off x="201145" y="14619"/>
            <a:ext cx="179855" cy="10282128"/>
          </a:xfrm>
          <a:prstGeom prst="rect">
            <a:avLst/>
          </a:prstGeom>
          <a:solidFill>
            <a:srgbClr val="1A3365"/>
          </a:solidFill>
        </p:spPr>
      </p:sp>
      <p:sp>
        <p:nvSpPr>
          <p:cNvPr id="11" name="Retângulo 10"/>
          <p:cNvSpPr/>
          <p:nvPr/>
        </p:nvSpPr>
        <p:spPr>
          <a:xfrm>
            <a:off x="4343400" y="525248"/>
            <a:ext cx="11251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/>
              <a:t>QUAIS AS FUNÇÕES DA POLÍCIA </a:t>
            </a:r>
            <a:r>
              <a:rPr lang="pt-BR" sz="4400" b="1" dirty="0" smtClean="0"/>
              <a:t>FEDERAL</a:t>
            </a:r>
            <a:r>
              <a:rPr lang="pt-BR" sz="3200" b="1" dirty="0"/>
              <a:t> </a:t>
            </a:r>
            <a:r>
              <a:rPr lang="pt-BR" sz="4800" b="1" dirty="0" smtClean="0"/>
              <a:t>?</a:t>
            </a:r>
            <a:endParaRPr lang="pt-BR" sz="48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914400" y="2315948"/>
            <a:ext cx="16306800" cy="95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1Apurar atos contra a ordem política e social em nível nacional como, por exemplo, o combate ao terrorismo ;</a:t>
            </a:r>
          </a:p>
          <a:p>
            <a:endParaRPr lang="pt-BR" sz="3200" dirty="0"/>
          </a:p>
          <a:p>
            <a:r>
              <a:rPr lang="pt-BR" sz="3200" dirty="0" smtClean="0"/>
              <a:t>2 </a:t>
            </a:r>
            <a:r>
              <a:rPr lang="pt-BR" sz="3200" dirty="0"/>
              <a:t>Apurar infrações penais praticadas em detrimento de bens, serviços e interesses do Estado brasileiro, ou de suas </a:t>
            </a:r>
            <a:r>
              <a:rPr lang="pt-BR" sz="3200" dirty="0">
                <a:hlinkClick r:id="rId2"/>
              </a:rPr>
              <a:t>entidades autárquicas</a:t>
            </a:r>
            <a:r>
              <a:rPr lang="pt-BR" sz="3200" dirty="0"/>
              <a:t> e empresas públicas</a:t>
            </a:r>
            <a:r>
              <a:rPr lang="pt-BR" sz="3200" dirty="0" smtClean="0"/>
              <a:t>.</a:t>
            </a:r>
          </a:p>
          <a:p>
            <a:endParaRPr lang="pt-BR" sz="3200" dirty="0"/>
          </a:p>
          <a:p>
            <a:r>
              <a:rPr lang="pt-BR" sz="3200" dirty="0" smtClean="0"/>
              <a:t>3 </a:t>
            </a:r>
            <a:r>
              <a:rPr lang="pt-BR" sz="3200" dirty="0"/>
              <a:t>Apurar outras infrações penais cuja prática tenha </a:t>
            </a:r>
            <a:r>
              <a:rPr lang="pt-BR" sz="3200" b="1" dirty="0"/>
              <a:t>repercussão interestadual ou internacional</a:t>
            </a:r>
            <a:r>
              <a:rPr lang="pt-BR" sz="3200" dirty="0"/>
              <a:t> e exija repressão regular, segundo se dispuser em Lei</a:t>
            </a:r>
            <a:r>
              <a:rPr lang="pt-BR" sz="3200" dirty="0" smtClean="0"/>
              <a:t>.</a:t>
            </a:r>
          </a:p>
          <a:p>
            <a:endParaRPr lang="pt-BR" sz="3200" dirty="0"/>
          </a:p>
          <a:p>
            <a:r>
              <a:rPr lang="pt-BR" sz="3200" dirty="0" smtClean="0"/>
              <a:t>4 </a:t>
            </a:r>
            <a:r>
              <a:rPr lang="pt-BR" sz="3200" dirty="0"/>
              <a:t>A PF é responsável por interromper o tráfico de entorpecentes e drogas semelhantes. É a Polícia Federal que age quando há casos de </a:t>
            </a:r>
            <a:r>
              <a:rPr lang="pt-BR" sz="3200" dirty="0" smtClean="0"/>
              <a:t>trafico de drogas entre </a:t>
            </a:r>
            <a:r>
              <a:rPr lang="pt-BR" sz="3200" dirty="0"/>
              <a:t>o Brasil e outros países da América do Sul</a:t>
            </a:r>
            <a:r>
              <a:rPr lang="pt-BR" sz="3200" dirty="0" smtClean="0"/>
              <a:t>,</a:t>
            </a:r>
          </a:p>
          <a:p>
            <a:endParaRPr lang="pt-BR" sz="3200" dirty="0"/>
          </a:p>
          <a:p>
            <a:r>
              <a:rPr lang="pt-BR" sz="3200" dirty="0" smtClean="0"/>
              <a:t>5 </a:t>
            </a:r>
            <a:r>
              <a:rPr lang="pt-BR" sz="3600" dirty="0"/>
              <a:t>Os agentes federais também são responsáveis por combater o contrabando de mercadorias;</a:t>
            </a:r>
          </a:p>
          <a:p>
            <a:endParaRPr lang="pt-BR" sz="3200" dirty="0" smtClean="0"/>
          </a:p>
          <a:p>
            <a:endParaRPr lang="pt-BR" sz="3200" dirty="0"/>
          </a:p>
          <a:p>
            <a:endParaRPr lang="pt-BR" sz="3200" dirty="0"/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99673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508999" y="0"/>
            <a:ext cx="9829800" cy="4429662"/>
          </a:xfrm>
          <a:prstGeom prst="rect">
            <a:avLst/>
          </a:prstGeom>
          <a:solidFill>
            <a:srgbClr val="FFBB00"/>
          </a:solidFill>
        </p:spPr>
        <p:txBody>
          <a:bodyPr/>
          <a:lstStyle/>
          <a:p>
            <a:r>
              <a:rPr lang="pt-BR" sz="4000" b="1" dirty="0"/>
              <a:t>Segurança Pública</a:t>
            </a:r>
            <a:r>
              <a:rPr lang="pt-BR" sz="4000" dirty="0"/>
              <a:t> é um processo complexo, sistêmico, abrangente e otimizado, que visa a preservação da ordem </a:t>
            </a:r>
            <a:r>
              <a:rPr lang="pt-BR" sz="4000" b="1" dirty="0"/>
              <a:t>pública</a:t>
            </a:r>
            <a:r>
              <a:rPr lang="pt-BR" sz="4000" dirty="0"/>
              <a:t> e da incolumidade das pessoas e do patrimônio, permitindo o usufruto de direitos e o cumprimento de deveres.</a:t>
            </a:r>
          </a:p>
        </p:txBody>
      </p:sp>
      <p:sp>
        <p:nvSpPr>
          <p:cNvPr id="4" name="AutoShape 4"/>
          <p:cNvSpPr/>
          <p:nvPr/>
        </p:nvSpPr>
        <p:spPr>
          <a:xfrm>
            <a:off x="8508999" y="4452522"/>
            <a:ext cx="9829800" cy="6134100"/>
          </a:xfrm>
          <a:prstGeom prst="rect">
            <a:avLst/>
          </a:prstGeom>
          <a:solidFill>
            <a:schemeClr val="tx2"/>
          </a:solidFill>
        </p:spPr>
      </p:sp>
      <p:sp>
        <p:nvSpPr>
          <p:cNvPr id="7" name="TextBox 7"/>
          <p:cNvSpPr txBox="1"/>
          <p:nvPr/>
        </p:nvSpPr>
        <p:spPr>
          <a:xfrm>
            <a:off x="8784272" y="4432202"/>
            <a:ext cx="923861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fontAlgn="base"/>
            <a:r>
              <a:rPr lang="pt-BR" sz="4000" dirty="0" smtClean="0"/>
              <a:t> 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784271" y="4610101"/>
            <a:ext cx="950372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Necessita de ações integradas a nível Federal, Estadual, Distrital e Municipal, com a participação de entidades públicas e privadas e da comunidade como um todo.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52500"/>
            <a:ext cx="7405686" cy="8655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38100"/>
            <a:ext cx="7086600" cy="3078608"/>
          </a:xfrm>
          <a:prstGeom prst="rect">
            <a:avLst/>
          </a:prstGeom>
          <a:solidFill>
            <a:srgbClr val="FFBB00"/>
          </a:solidFill>
        </p:spPr>
      </p:sp>
      <p:sp>
        <p:nvSpPr>
          <p:cNvPr id="8" name="TextBox 6"/>
          <p:cNvSpPr txBox="1"/>
          <p:nvPr/>
        </p:nvSpPr>
        <p:spPr>
          <a:xfrm>
            <a:off x="7620000" y="629190"/>
            <a:ext cx="102108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fontAlgn="base"/>
            <a:endParaRPr lang="pt-BR" sz="3600" dirty="0"/>
          </a:p>
        </p:txBody>
      </p:sp>
      <p:sp>
        <p:nvSpPr>
          <p:cNvPr id="10" name="TextBox 5"/>
          <p:cNvSpPr txBox="1"/>
          <p:nvPr/>
        </p:nvSpPr>
        <p:spPr>
          <a:xfrm>
            <a:off x="-1676400" y="1183188"/>
            <a:ext cx="9952588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800" dirty="0" smtClean="0">
                <a:solidFill>
                  <a:srgbClr val="2F3942"/>
                </a:solidFill>
                <a:latin typeface="Muli Bold" panose="020B0604020202020204" charset="0"/>
              </a:rPr>
              <a:t>Polícia civil </a:t>
            </a:r>
            <a:endParaRPr lang="en-US" sz="4800" dirty="0">
              <a:solidFill>
                <a:srgbClr val="2F3942"/>
              </a:solidFill>
              <a:latin typeface="Muli Bold" panose="020B060402020202020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276188" y="2171700"/>
            <a:ext cx="9144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4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forma simplificada, a função dos Policiais Civis é </a:t>
            </a:r>
            <a:r>
              <a:rPr lang="pt-BR" sz="4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investigar todos os crimes </a:t>
            </a:r>
            <a:r>
              <a:rPr lang="pt-BR" sz="4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</a:t>
            </a:r>
            <a:r>
              <a:rPr lang="pt-BR" sz="4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aconteçam </a:t>
            </a:r>
            <a:r>
              <a:rPr lang="pt-BR" sz="4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estado</a:t>
            </a:r>
            <a:r>
              <a:rPr lang="pt-BR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exceto os militares, e </a:t>
            </a:r>
            <a:r>
              <a:rPr lang="pt-BR" sz="4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garantir o cumprimento da lei</a:t>
            </a:r>
            <a:r>
              <a:rPr lang="pt-BR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fiscalizando e cumprindo mandados judiciais.</a:t>
            </a:r>
            <a:endParaRPr lang="pt-BR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3" y="3277099"/>
            <a:ext cx="7047587" cy="704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7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38100"/>
            <a:ext cx="7086600" cy="3078608"/>
          </a:xfrm>
          <a:prstGeom prst="rect">
            <a:avLst/>
          </a:prstGeom>
          <a:solidFill>
            <a:srgbClr val="FFBB00"/>
          </a:solidFill>
        </p:spPr>
      </p:sp>
      <p:sp>
        <p:nvSpPr>
          <p:cNvPr id="8" name="TextBox 6"/>
          <p:cNvSpPr txBox="1"/>
          <p:nvPr/>
        </p:nvSpPr>
        <p:spPr>
          <a:xfrm>
            <a:off x="7620000" y="629190"/>
            <a:ext cx="102108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fontAlgn="base"/>
            <a:endParaRPr lang="pt-BR" sz="3600" dirty="0"/>
          </a:p>
          <a:p>
            <a:pPr algn="just" fontAlgn="base"/>
            <a:endParaRPr lang="pt-BR" sz="3600" dirty="0"/>
          </a:p>
        </p:txBody>
      </p:sp>
      <p:sp>
        <p:nvSpPr>
          <p:cNvPr id="10" name="TextBox 5"/>
          <p:cNvSpPr txBox="1"/>
          <p:nvPr/>
        </p:nvSpPr>
        <p:spPr>
          <a:xfrm>
            <a:off x="419100" y="187541"/>
            <a:ext cx="624840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dirty="0" smtClean="0">
                <a:solidFill>
                  <a:srgbClr val="2F3942"/>
                </a:solidFill>
                <a:latin typeface="Muli Bold" panose="020B0604020202020204" charset="0"/>
              </a:rPr>
              <a:t>Quais funções na polícia Civil     </a:t>
            </a:r>
            <a:endParaRPr lang="en-US" sz="4400" dirty="0">
              <a:solidFill>
                <a:srgbClr val="2F3942"/>
              </a:solidFill>
              <a:latin typeface="Muli Bold" panose="020B060402020202020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848600" y="864649"/>
            <a:ext cx="9982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/>
              <a:t>A </a:t>
            </a:r>
            <a:r>
              <a:rPr lang="pt-BR" sz="4800" b="1" dirty="0"/>
              <a:t>Polícia Civil</a:t>
            </a:r>
            <a:r>
              <a:rPr lang="pt-BR" sz="4800" dirty="0"/>
              <a:t> é responsável pela investigação de crimes e sua autoria, elaboração de Boletins de Ocorrência de qualquer natureza, expedição de cédula de identidade, de atestado de antecedentes criminais e de residência, bem como de registro de porte de arma de fogo e de alvarás de produtos controlados, entre outros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5800"/>
            <a:ext cx="7048500" cy="704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6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38" y="36201"/>
            <a:ext cx="5715000" cy="2247900"/>
          </a:xfrm>
          <a:prstGeom prst="rect">
            <a:avLst/>
          </a:prstGeom>
          <a:solidFill>
            <a:srgbClr val="2F3942"/>
          </a:solidFill>
        </p:spPr>
      </p:sp>
      <p:sp>
        <p:nvSpPr>
          <p:cNvPr id="4" name="AutoShape 4"/>
          <p:cNvSpPr/>
          <p:nvPr/>
        </p:nvSpPr>
        <p:spPr>
          <a:xfrm flipH="1">
            <a:off x="5714999" y="-14654"/>
            <a:ext cx="457200" cy="10323202"/>
          </a:xfrm>
          <a:prstGeom prst="rect">
            <a:avLst/>
          </a:prstGeom>
          <a:solidFill>
            <a:srgbClr val="FFBB00"/>
          </a:solidFill>
        </p:spPr>
      </p:sp>
      <p:sp>
        <p:nvSpPr>
          <p:cNvPr id="13" name="AutoShape 13"/>
          <p:cNvSpPr/>
          <p:nvPr/>
        </p:nvSpPr>
        <p:spPr>
          <a:xfrm>
            <a:off x="6172199" y="9791700"/>
            <a:ext cx="12108357" cy="516848"/>
          </a:xfrm>
          <a:prstGeom prst="rect">
            <a:avLst/>
          </a:prstGeom>
          <a:solidFill>
            <a:srgbClr val="1A3365"/>
          </a:solidFill>
        </p:spPr>
      </p:sp>
      <p:sp>
        <p:nvSpPr>
          <p:cNvPr id="8" name="TextBox 5"/>
          <p:cNvSpPr txBox="1"/>
          <p:nvPr/>
        </p:nvSpPr>
        <p:spPr>
          <a:xfrm>
            <a:off x="27885" y="656391"/>
            <a:ext cx="5697274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4400" dirty="0" smtClean="0">
                <a:solidFill>
                  <a:srgbClr val="FFFF00"/>
                </a:solidFill>
              </a:rPr>
              <a:t>Corpo de Bombeiros Militares</a:t>
            </a:r>
            <a:endParaRPr lang="en-US" sz="4400" dirty="0">
              <a:solidFill>
                <a:srgbClr val="FFFF00"/>
              </a:solidFill>
              <a:latin typeface="Muli Bold Bold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467600" y="1333500"/>
            <a:ext cx="10210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/>
              <a:t>Corpo de Bombeiros Militar</a:t>
            </a:r>
            <a:r>
              <a:rPr lang="pt-BR" sz="4800" dirty="0" smtClean="0"/>
              <a:t> são </a:t>
            </a:r>
            <a:r>
              <a:rPr lang="pt-BR" sz="4800" u="sng" dirty="0" smtClean="0">
                <a:hlinkClick r:id="rId2"/>
              </a:rPr>
              <a:t>corporações</a:t>
            </a:r>
            <a:r>
              <a:rPr lang="pt-BR" sz="4800" dirty="0" smtClean="0"/>
              <a:t> militares subordinadas </a:t>
            </a:r>
            <a:r>
              <a:rPr lang="pt-BR" sz="4800" dirty="0"/>
              <a:t>aos Estados e Distrito Federal, cuja </a:t>
            </a:r>
            <a:r>
              <a:rPr lang="pt-BR" sz="4800" dirty="0" smtClean="0"/>
              <a:t>principal </a:t>
            </a:r>
            <a:r>
              <a:rPr lang="pt-BR" sz="4800" dirty="0"/>
              <a:t>missão consiste na execução de atividades de Defesa Civil, Prevenção e Combate a Incêndios, Buscas, Salvamentos e Socorros. São considerados integrante das instituições responsáveis pela </a:t>
            </a:r>
            <a:r>
              <a:rPr lang="pt-BR" sz="4800" u="sng" dirty="0">
                <a:hlinkClick r:id="rId3"/>
              </a:rPr>
              <a:t>Segurança Pública</a:t>
            </a:r>
            <a:r>
              <a:rPr lang="pt-BR" sz="4800" dirty="0"/>
              <a:t>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8" y="4031784"/>
            <a:ext cx="5718321" cy="38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6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709660" y="22860"/>
            <a:ext cx="9677400" cy="3695700"/>
          </a:xfrm>
          <a:prstGeom prst="rect">
            <a:avLst/>
          </a:prstGeom>
          <a:solidFill>
            <a:srgbClr val="FFBB00"/>
          </a:solidFill>
        </p:spPr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71" y="1430020"/>
            <a:ext cx="7048500" cy="70485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8976360" y="4490422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Os </a:t>
            </a:r>
            <a:r>
              <a:rPr lang="pt-BR" sz="3600" dirty="0" smtClean="0"/>
              <a:t>corpo </a:t>
            </a:r>
            <a:r>
              <a:rPr lang="pt-BR" sz="3600" dirty="0"/>
              <a:t>de </a:t>
            </a:r>
            <a:r>
              <a:rPr lang="pt-BR" sz="3600" b="1" dirty="0"/>
              <a:t>bombeiros militares dos</a:t>
            </a:r>
            <a:r>
              <a:rPr lang="pt-BR" sz="3600" dirty="0"/>
              <a:t> Estados e do Distrito Federal, órgãos integrantes da Segurança Pública, participam, assim como as polícias </a:t>
            </a:r>
            <a:r>
              <a:rPr lang="pt-BR" sz="3600" b="1" dirty="0"/>
              <a:t>militares</a:t>
            </a:r>
            <a:r>
              <a:rPr lang="pt-BR" sz="3600" dirty="0"/>
              <a:t>, na manutenção da ordem pública ao cuidar da segurança da comunidade, nas suas atribuições de prevenção e extinção de incêndios, busca e salvamentos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9700260" y="1270545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 qual a </a:t>
            </a:r>
            <a:r>
              <a:rPr lang="pt-BR" sz="3600" dirty="0" smtClean="0"/>
              <a:t>função do corpo de bombeiros militares?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39692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6">
            <a:extLst>
              <a:ext uri="{FF2B5EF4-FFF2-40B4-BE49-F238E27FC236}">
                <a16:creationId xmlns:a16="http://schemas.microsoft.com/office/drawing/2014/main" id="{1757483F-EB1A-FF45-A07B-F880E7B5BA38}"/>
              </a:ext>
            </a:extLst>
          </p:cNvPr>
          <p:cNvSpPr/>
          <p:nvPr/>
        </p:nvSpPr>
        <p:spPr>
          <a:xfrm>
            <a:off x="0" y="6286500"/>
            <a:ext cx="9525000" cy="446623"/>
          </a:xfrm>
          <a:prstGeom prst="rect">
            <a:avLst/>
          </a:prstGeom>
          <a:solidFill>
            <a:srgbClr val="1A3365"/>
          </a:solidFill>
        </p:spPr>
      </p:sp>
      <p:sp>
        <p:nvSpPr>
          <p:cNvPr id="4" name="Retângulo 3"/>
          <p:cNvSpPr/>
          <p:nvPr/>
        </p:nvSpPr>
        <p:spPr>
          <a:xfrm>
            <a:off x="1826750" y="7645224"/>
            <a:ext cx="151352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3600" dirty="0"/>
              <a:t>a </a:t>
            </a:r>
            <a:r>
              <a:rPr lang="pt-BR" sz="3600" b="1" dirty="0"/>
              <a:t>Polícia Militar</a:t>
            </a:r>
            <a:r>
              <a:rPr lang="pt-BR" sz="3600" dirty="0"/>
              <a:t> tem papel de relevância, uma vez que se destaca, também, como força pública estadual, primando pelo zelo, honestidade e correção de propósitos com a finalidade de proteger o cidadão, sociedade e os bens públicos</a:t>
            </a:r>
            <a:endParaRPr lang="pt-BR" sz="3600" dirty="0">
              <a:latin typeface="+mj-lt"/>
            </a:endParaRPr>
          </a:p>
        </p:txBody>
      </p:sp>
      <p:sp>
        <p:nvSpPr>
          <p:cNvPr id="33" name="AutoShape 5"/>
          <p:cNvSpPr/>
          <p:nvPr/>
        </p:nvSpPr>
        <p:spPr>
          <a:xfrm>
            <a:off x="9525000" y="-28326"/>
            <a:ext cx="8763000" cy="3086099"/>
          </a:xfrm>
          <a:prstGeom prst="rect">
            <a:avLst/>
          </a:prstGeom>
          <a:solidFill>
            <a:srgbClr val="FFBB00"/>
          </a:solidFill>
        </p:spPr>
      </p:sp>
      <p:sp>
        <p:nvSpPr>
          <p:cNvPr id="34" name="TextBox 5"/>
          <p:cNvSpPr txBox="1"/>
          <p:nvPr/>
        </p:nvSpPr>
        <p:spPr>
          <a:xfrm>
            <a:off x="11259127" y="790223"/>
            <a:ext cx="571919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dirty="0" smtClean="0">
                <a:solidFill>
                  <a:srgbClr val="2F3942"/>
                </a:solidFill>
                <a:latin typeface="Muli Bold Bold"/>
              </a:rPr>
              <a:t>Polícia </a:t>
            </a:r>
            <a:r>
              <a:rPr lang="en-US" sz="4800" dirty="0">
                <a:solidFill>
                  <a:srgbClr val="2F3942"/>
                </a:solidFill>
                <a:latin typeface="Muli Bold Bold"/>
              </a:rPr>
              <a:t>M</a:t>
            </a:r>
            <a:r>
              <a:rPr lang="en-US" sz="4800" dirty="0" smtClean="0">
                <a:solidFill>
                  <a:srgbClr val="2F3942"/>
                </a:solidFill>
                <a:latin typeface="Muli Bold Bold"/>
              </a:rPr>
              <a:t>ilitar</a:t>
            </a:r>
            <a:endParaRPr lang="en-US" sz="4800" dirty="0">
              <a:solidFill>
                <a:srgbClr val="2F3942"/>
              </a:solidFill>
              <a:latin typeface="Muli Bold Bold"/>
            </a:endParaRPr>
          </a:p>
        </p:txBody>
      </p:sp>
      <p:sp>
        <p:nvSpPr>
          <p:cNvPr id="2" name="AutoShape 2"/>
          <p:cNvSpPr/>
          <p:nvPr/>
        </p:nvSpPr>
        <p:spPr>
          <a:xfrm>
            <a:off x="9525000" y="0"/>
            <a:ext cx="424448" cy="6733123"/>
          </a:xfrm>
          <a:prstGeom prst="rect">
            <a:avLst/>
          </a:prstGeom>
          <a:solidFill>
            <a:srgbClr val="2F3942"/>
          </a:solidFill>
        </p:spPr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1" y="148412"/>
            <a:ext cx="60198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5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16009445" y="8229600"/>
            <a:ext cx="2278555" cy="2057400"/>
          </a:xfrm>
          <a:prstGeom prst="rect">
            <a:avLst/>
          </a:prstGeom>
          <a:solidFill>
            <a:srgbClr val="FFBB00"/>
          </a:solidFill>
        </p:spPr>
      </p:sp>
      <p:sp>
        <p:nvSpPr>
          <p:cNvPr id="6" name="AutoShape 6"/>
          <p:cNvSpPr/>
          <p:nvPr/>
        </p:nvSpPr>
        <p:spPr>
          <a:xfrm>
            <a:off x="9095679" y="3086100"/>
            <a:ext cx="9192321" cy="3894553"/>
          </a:xfrm>
          <a:prstGeom prst="rect">
            <a:avLst/>
          </a:prstGeom>
          <a:solidFill>
            <a:srgbClr val="1A3365"/>
          </a:solidFill>
        </p:spPr>
      </p:sp>
      <p:sp>
        <p:nvSpPr>
          <p:cNvPr id="25" name="AutoShape 6">
            <a:extLst>
              <a:ext uri="{FF2B5EF4-FFF2-40B4-BE49-F238E27FC236}">
                <a16:creationId xmlns:a16="http://schemas.microsoft.com/office/drawing/2014/main" id="{1757483F-EB1A-FF45-A07B-F880E7B5BA38}"/>
              </a:ext>
            </a:extLst>
          </p:cNvPr>
          <p:cNvSpPr/>
          <p:nvPr/>
        </p:nvSpPr>
        <p:spPr>
          <a:xfrm>
            <a:off x="0" y="6505703"/>
            <a:ext cx="8607545" cy="446623"/>
          </a:xfrm>
          <a:prstGeom prst="rect">
            <a:avLst/>
          </a:prstGeom>
          <a:solidFill>
            <a:srgbClr val="1A3365"/>
          </a:solidFill>
        </p:spPr>
      </p:sp>
      <p:sp>
        <p:nvSpPr>
          <p:cNvPr id="4" name="Retângulo 3"/>
          <p:cNvSpPr/>
          <p:nvPr/>
        </p:nvSpPr>
        <p:spPr>
          <a:xfrm>
            <a:off x="914400" y="7353300"/>
            <a:ext cx="144134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3600" b="1" dirty="0">
              <a:latin typeface="+mj-lt"/>
            </a:endParaRPr>
          </a:p>
          <a:p>
            <a:pPr algn="just"/>
            <a:endParaRPr lang="pt-BR" sz="3600" b="1" dirty="0">
              <a:latin typeface="+mj-lt"/>
            </a:endParaRPr>
          </a:p>
        </p:txBody>
      </p:sp>
      <p:sp>
        <p:nvSpPr>
          <p:cNvPr id="33" name="AutoShape 5"/>
          <p:cNvSpPr/>
          <p:nvPr/>
        </p:nvSpPr>
        <p:spPr>
          <a:xfrm>
            <a:off x="9095679" y="0"/>
            <a:ext cx="9192321" cy="3086100"/>
          </a:xfrm>
          <a:prstGeom prst="rect">
            <a:avLst/>
          </a:prstGeom>
          <a:solidFill>
            <a:srgbClr val="FFBB00"/>
          </a:solidFill>
        </p:spPr>
      </p:sp>
      <p:sp>
        <p:nvSpPr>
          <p:cNvPr id="34" name="TextBox 5"/>
          <p:cNvSpPr txBox="1"/>
          <p:nvPr/>
        </p:nvSpPr>
        <p:spPr>
          <a:xfrm>
            <a:off x="10820520" y="804386"/>
            <a:ext cx="571919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dirty="0" smtClean="0">
                <a:solidFill>
                  <a:srgbClr val="2F3942"/>
                </a:solidFill>
                <a:latin typeface="Muli Bold Bold"/>
              </a:rPr>
              <a:t>Quais funções da polícia militar </a:t>
            </a:r>
            <a:endParaRPr lang="en-US" sz="4800" dirty="0">
              <a:solidFill>
                <a:srgbClr val="2F3942"/>
              </a:solidFill>
              <a:latin typeface="Muli Bold Bold"/>
            </a:endParaRPr>
          </a:p>
        </p:txBody>
      </p:sp>
      <p:sp>
        <p:nvSpPr>
          <p:cNvPr id="2" name="AutoShape 2"/>
          <p:cNvSpPr/>
          <p:nvPr/>
        </p:nvSpPr>
        <p:spPr>
          <a:xfrm>
            <a:off x="8609071" y="28327"/>
            <a:ext cx="488134" cy="6952326"/>
          </a:xfrm>
          <a:prstGeom prst="rect">
            <a:avLst/>
          </a:prstGeom>
          <a:solidFill>
            <a:srgbClr val="2F3942"/>
          </a:solidFill>
        </p:spPr>
      </p:sp>
      <p:sp>
        <p:nvSpPr>
          <p:cNvPr id="3" name="CaixaDeTexto 2"/>
          <p:cNvSpPr txBox="1"/>
          <p:nvPr/>
        </p:nvSpPr>
        <p:spPr>
          <a:xfrm>
            <a:off x="1143000" y="7353300"/>
            <a:ext cx="13792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 Polícia Militar é </a:t>
            </a:r>
            <a:r>
              <a:rPr lang="pt-BR" sz="3600" b="1" dirty="0"/>
              <a:t>garantir a segurança da população (militar e civil), controlar confrontos, patrulhar áreas e efetuar prisões em flagrante</a:t>
            </a:r>
            <a:r>
              <a:rPr lang="pt-BR" sz="3600" dirty="0"/>
              <a:t>.</a:t>
            </a:r>
            <a:r>
              <a:rPr lang="pt-BR" sz="3600" dirty="0" smtClean="0"/>
              <a:t>. </a:t>
            </a:r>
            <a:r>
              <a:rPr lang="pt-BR" sz="4000" dirty="0"/>
              <a:t>Sua principal característica é a presença de agentes uniformizados e equipados, de fácil identificação pelo público.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14" y="342900"/>
            <a:ext cx="5486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23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229870"/>
            <a:ext cx="7136680" cy="9057130"/>
          </a:xfrm>
          <a:prstGeom prst="rect">
            <a:avLst/>
          </a:prstGeom>
          <a:solidFill>
            <a:srgbClr val="2F3942"/>
          </a:solidFill>
        </p:spPr>
      </p:sp>
      <p:sp>
        <p:nvSpPr>
          <p:cNvPr id="6" name="TextBox 6"/>
          <p:cNvSpPr txBox="1"/>
          <p:nvPr/>
        </p:nvSpPr>
        <p:spPr>
          <a:xfrm>
            <a:off x="8763000" y="1449834"/>
            <a:ext cx="8686800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 b="1" dirty="0" smtClean="0">
                <a:solidFill>
                  <a:srgbClr val="FFC000"/>
                </a:solidFill>
                <a:latin typeface="Muli Bold Bold"/>
              </a:rPr>
              <a:t>www.nurap.org.br</a:t>
            </a:r>
            <a:endParaRPr lang="en-US" sz="7200" b="1" dirty="0">
              <a:solidFill>
                <a:srgbClr val="2F3942"/>
              </a:solidFill>
              <a:latin typeface="Muli Bold Bold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3AC02EB-1B05-A644-A8B5-4E9C9876D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7" y="3494822"/>
            <a:ext cx="7059548" cy="3047188"/>
          </a:xfrm>
          <a:prstGeom prst="rect">
            <a:avLst/>
          </a:prstGeom>
        </p:spPr>
      </p:pic>
      <p:sp>
        <p:nvSpPr>
          <p:cNvPr id="17" name="AutoShape 13">
            <a:extLst>
              <a:ext uri="{FF2B5EF4-FFF2-40B4-BE49-F238E27FC236}">
                <a16:creationId xmlns:a16="http://schemas.microsoft.com/office/drawing/2014/main" id="{B7EC3439-46AC-1945-B408-BE07BD171FF9}"/>
              </a:ext>
            </a:extLst>
          </p:cNvPr>
          <p:cNvSpPr/>
          <p:nvPr/>
        </p:nvSpPr>
        <p:spPr>
          <a:xfrm>
            <a:off x="0" y="0"/>
            <a:ext cx="18288000" cy="1229870"/>
          </a:xfrm>
          <a:prstGeom prst="rect">
            <a:avLst/>
          </a:prstGeom>
          <a:solidFill>
            <a:srgbClr val="FFC000"/>
          </a:solidFill>
        </p:spPr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CFB4869-E069-8E45-A15A-0B7F8FCD4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680" y="2849156"/>
            <a:ext cx="11151320" cy="743784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7136680" y="2781301"/>
            <a:ext cx="11172102" cy="304800"/>
          </a:xfrm>
          <a:prstGeom prst="rect">
            <a:avLst/>
          </a:prstGeom>
          <a:solidFill>
            <a:schemeClr val="tx2"/>
          </a:solidFill>
        </p:spPr>
      </p:sp>
      <p:grpSp>
        <p:nvGrpSpPr>
          <p:cNvPr id="5" name="Agrupar 4"/>
          <p:cNvGrpSpPr/>
          <p:nvPr/>
        </p:nvGrpSpPr>
        <p:grpSpPr>
          <a:xfrm>
            <a:off x="247791" y="7220785"/>
            <a:ext cx="6641098" cy="1264260"/>
            <a:chOff x="609600" y="8293824"/>
            <a:chExt cx="5126804" cy="975985"/>
          </a:xfrm>
        </p:grpSpPr>
        <p:pic>
          <p:nvPicPr>
            <p:cNvPr id="9" name="Imagem 8">
              <a:hlinkClick r:id="rId4"/>
              <a:extLst>
                <a:ext uri="{FF2B5EF4-FFF2-40B4-BE49-F238E27FC236}">
                  <a16:creationId xmlns:a16="http://schemas.microsoft.com/office/drawing/2014/main" id="{BC3CF7DA-C753-9044-ACF9-BF1A8A514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8293824"/>
              <a:ext cx="953796" cy="953796"/>
            </a:xfrm>
            <a:prstGeom prst="rect">
              <a:avLst/>
            </a:prstGeom>
          </p:spPr>
        </p:pic>
        <p:pic>
          <p:nvPicPr>
            <p:cNvPr id="10" name="Imagem 9">
              <a:hlinkClick r:id="rId6"/>
              <a:extLst>
                <a:ext uri="{FF2B5EF4-FFF2-40B4-BE49-F238E27FC236}">
                  <a16:creationId xmlns:a16="http://schemas.microsoft.com/office/drawing/2014/main" id="{15A12790-4EED-0A47-B2DF-E6884F664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723" y="8382776"/>
              <a:ext cx="879923" cy="879923"/>
            </a:xfrm>
            <a:prstGeom prst="rect">
              <a:avLst/>
            </a:prstGeom>
          </p:spPr>
        </p:pic>
        <p:pic>
          <p:nvPicPr>
            <p:cNvPr id="11" name="Imagem 10">
              <a:hlinkClick r:id="rId8"/>
              <a:extLst>
                <a:ext uri="{FF2B5EF4-FFF2-40B4-BE49-F238E27FC236}">
                  <a16:creationId xmlns:a16="http://schemas.microsoft.com/office/drawing/2014/main" id="{5D9B77A8-CFD5-CE47-B39A-7E8D5EBE5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478" y="8353495"/>
              <a:ext cx="894123" cy="894123"/>
            </a:xfrm>
            <a:prstGeom prst="rect">
              <a:avLst/>
            </a:prstGeom>
          </p:spPr>
        </p:pic>
        <p:pic>
          <p:nvPicPr>
            <p:cNvPr id="12" name="Imagem 11">
              <a:hlinkClick r:id="rId10"/>
              <a:extLst>
                <a:ext uri="{FF2B5EF4-FFF2-40B4-BE49-F238E27FC236}">
                  <a16:creationId xmlns:a16="http://schemas.microsoft.com/office/drawing/2014/main" id="{5C9D7F23-2A53-C84B-9C57-DC9139198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3760" y="8382776"/>
              <a:ext cx="887033" cy="887033"/>
            </a:xfrm>
            <a:prstGeom prst="rect">
              <a:avLst/>
            </a:prstGeom>
          </p:spPr>
        </p:pic>
        <p:pic>
          <p:nvPicPr>
            <p:cNvPr id="13" name="Imagem 12">
              <a:hlinkClick r:id="rId12"/>
              <a:extLst>
                <a:ext uri="{FF2B5EF4-FFF2-40B4-BE49-F238E27FC236}">
                  <a16:creationId xmlns:a16="http://schemas.microsoft.com/office/drawing/2014/main" id="{434FA524-D8E0-B644-9D07-3C9924912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6920" y="8347462"/>
              <a:ext cx="889484" cy="889484"/>
            </a:xfrm>
            <a:prstGeom prst="rect">
              <a:avLst/>
            </a:prstGeom>
          </p:spPr>
        </p:pic>
        <p:pic>
          <p:nvPicPr>
            <p:cNvPr id="15" name="Imagem 14">
              <a:hlinkClick r:id="rId14"/>
              <a:extLst>
                <a:ext uri="{FF2B5EF4-FFF2-40B4-BE49-F238E27FC236}">
                  <a16:creationId xmlns:a16="http://schemas.microsoft.com/office/drawing/2014/main" id="{BD33A67F-E82A-0E40-9C43-1BD988B94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0601" y="8384381"/>
              <a:ext cx="863237" cy="86323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3"/>
          <p:cNvSpPr/>
          <p:nvPr/>
        </p:nvSpPr>
        <p:spPr>
          <a:xfrm>
            <a:off x="1676400" y="9747"/>
            <a:ext cx="1143000" cy="10287000"/>
          </a:xfrm>
          <a:prstGeom prst="rect">
            <a:avLst/>
          </a:prstGeom>
          <a:solidFill>
            <a:srgbClr val="FFC000"/>
          </a:solidFill>
        </p:spPr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CCC08F3E-E4BF-BB42-9D1F-2460F6D68910}"/>
              </a:ext>
            </a:extLst>
          </p:cNvPr>
          <p:cNvSpPr txBox="1"/>
          <p:nvPr/>
        </p:nvSpPr>
        <p:spPr>
          <a:xfrm>
            <a:off x="2819400" y="238095"/>
            <a:ext cx="8610600" cy="10048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3180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dirty="0" smtClean="0">
                <a:ea typeface="Verdana" panose="020B0604030504040204" pitchFamily="34" charset="0"/>
                <a:cs typeface="Arial" panose="020B0604020202020204" pitchFamily="34" charset="0"/>
              </a:rPr>
              <a:t>O que é Segurança Publica?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pt-BR" sz="3200" b="1" dirty="0"/>
              <a:t>Cenário atual da segurança pública </a:t>
            </a:r>
            <a:r>
              <a:rPr lang="pt-BR" sz="3200" b="1" dirty="0" smtClean="0"/>
              <a:t>brasileira</a:t>
            </a:r>
            <a:endParaRPr lang="pt-BR" sz="3200" b="1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pt-BR" sz="3200" b="1" dirty="0"/>
              <a:t>Como o papel da polícia influencia esse cenário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pt-BR" sz="3200" b="1" i="1" dirty="0"/>
              <a:t>Principais </a:t>
            </a:r>
            <a:r>
              <a:rPr lang="pt-BR" sz="3200" b="1" dirty="0"/>
              <a:t>desafios</a:t>
            </a:r>
            <a:r>
              <a:rPr lang="pt-BR" sz="3200" b="1" i="1" dirty="0"/>
              <a:t> encontrados na segurança pública no </a:t>
            </a:r>
            <a:r>
              <a:rPr lang="pt-BR" sz="3200" b="1" i="1" dirty="0" smtClean="0"/>
              <a:t>Brasil</a:t>
            </a:r>
          </a:p>
          <a:p>
            <a:pPr marL="457200" indent="-43180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</a:pPr>
            <a:r>
              <a:rPr lang="pt-BR" sz="3200" b="1" cap="all" dirty="0"/>
              <a:t>O QUE É O SUSP</a:t>
            </a:r>
            <a:r>
              <a:rPr lang="pt-BR" sz="3200" b="1" cap="all" dirty="0" smtClean="0"/>
              <a:t>?</a:t>
            </a:r>
            <a:r>
              <a:rPr lang="en-US" sz="3200" b="1" i="1" dirty="0" smtClean="0"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pt-BR" sz="3200" b="1" cap="all" dirty="0"/>
              <a:t>QUAIS AS FORÇAS DE SEGURANÇA PÚBLICA QUE FAZEM PARTE DO SUSP?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pt-BR" sz="3200" b="1" cap="all" dirty="0"/>
              <a:t>COMO O SUSP DEVE FUNCIONAR NA PRÁTICA?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pt-BR" sz="3200" b="1" cap="all" dirty="0" smtClean="0"/>
              <a:t>CAPACITAÇÃO DA FORÇA DE SEGURANÇA</a:t>
            </a:r>
            <a:endParaRPr lang="pt-BR" sz="3200" b="1" cap="al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/>
              <a:t>Como o SUSP vai funcionar?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 smtClean="0"/>
              <a:t>Planos </a:t>
            </a:r>
            <a:r>
              <a:rPr lang="pt-BR" sz="3200" b="1" dirty="0"/>
              <a:t>de combate à </a:t>
            </a:r>
            <a:r>
              <a:rPr lang="pt-BR" sz="3200" b="1" dirty="0" smtClean="0"/>
              <a:t>violência</a:t>
            </a:r>
            <a:endParaRPr lang="pt-BR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/>
              <a:t>Redemocratização e paradoxos da segurança </a:t>
            </a:r>
            <a:r>
              <a:rPr lang="pt-BR" sz="3200" b="1" dirty="0" smtClean="0"/>
              <a:t>pública</a:t>
            </a:r>
            <a:endParaRPr lang="pt-BR" sz="3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 smtClean="0"/>
              <a:t>O problema da segurança pública no Brasil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 smtClean="0"/>
              <a:t>Polícia rodoviária federal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/>
              <a:t>QUAIS AS FUNÇÕES DA POLÍCIA </a:t>
            </a:r>
            <a:r>
              <a:rPr lang="pt-BR" sz="3600" b="1" dirty="0"/>
              <a:t>Rodoviária Federal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AutoShape 13">
            <a:extLst>
              <a:ext uri="{FF2B5EF4-FFF2-40B4-BE49-F238E27FC236}">
                <a16:creationId xmlns:a16="http://schemas.microsoft.com/office/drawing/2014/main" id="{5B11138E-E1EA-9345-A074-528A0C43D02F}"/>
              </a:ext>
            </a:extLst>
          </p:cNvPr>
          <p:cNvSpPr/>
          <p:nvPr/>
        </p:nvSpPr>
        <p:spPr>
          <a:xfrm>
            <a:off x="304800" y="9747"/>
            <a:ext cx="1143000" cy="10287000"/>
          </a:xfrm>
          <a:prstGeom prst="rect">
            <a:avLst/>
          </a:prstGeom>
          <a:solidFill>
            <a:srgbClr val="2F3942"/>
          </a:solidFill>
        </p:spPr>
      </p:sp>
      <p:sp>
        <p:nvSpPr>
          <p:cNvPr id="5" name="CaixaDeTexto 4"/>
          <p:cNvSpPr txBox="1"/>
          <p:nvPr/>
        </p:nvSpPr>
        <p:spPr>
          <a:xfrm>
            <a:off x="12224657" y="270751"/>
            <a:ext cx="5715000" cy="1597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ea typeface="Verdana" panose="020B0604030504040204" pitchFamily="34" charset="0"/>
                <a:cs typeface="Arial" panose="020B0604020202020204" pitchFamily="34" charset="0"/>
              </a:rPr>
              <a:t>Policia</a:t>
            </a:r>
            <a:r>
              <a:rPr lang="en-US" sz="3200" i="1" dirty="0"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ea typeface="Verdana" panose="020B0604030504040204" pitchFamily="34" charset="0"/>
                <a:cs typeface="Arial" panose="020B0604020202020204" pitchFamily="34" charset="0"/>
              </a:rPr>
              <a:t>federal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 smtClean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/>
              <a:t>QUAIS AS FUNÇÕES DA POLÍCIA FEDERAL </a:t>
            </a:r>
            <a:r>
              <a:rPr lang="pt-BR" sz="3600" dirty="0" smtClean="0"/>
              <a:t>?</a:t>
            </a:r>
          </a:p>
          <a:p>
            <a:pPr marL="457200" indent="-457200">
              <a:buFont typeface="Arial" pitchFamily="34" charset="0"/>
              <a:buChar char="•"/>
            </a:pPr>
            <a:endParaRPr lang="pt-BR" sz="36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latin typeface="Muli Bold" panose="020B0604020202020204" charset="0"/>
              </a:rPr>
              <a:t>Polícia civil </a:t>
            </a:r>
            <a:endParaRPr lang="en-US" sz="3200" dirty="0" smtClean="0">
              <a:latin typeface="Muli Bold" panose="020B060402020202020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3200" dirty="0">
              <a:latin typeface="Muli Bold" panose="020B060402020202020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latin typeface="Muli Bold" panose="020B0604020202020204" charset="0"/>
              </a:rPr>
              <a:t>Quais funções na polícia </a:t>
            </a:r>
            <a:r>
              <a:rPr lang="en-US" sz="3200" dirty="0" smtClean="0">
                <a:latin typeface="Muli Bold" panose="020B0604020202020204" charset="0"/>
              </a:rPr>
              <a:t>Civil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 smtClean="0">
              <a:latin typeface="Muli Bold" panose="020B060402020202020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/>
              <a:t>Corpos de Bombeiros </a:t>
            </a:r>
            <a:r>
              <a:rPr lang="pt-BR" sz="3200" dirty="0" smtClean="0"/>
              <a:t>Militares</a:t>
            </a:r>
          </a:p>
          <a:p>
            <a:pPr marL="457200" indent="-457200">
              <a:buFont typeface="Arial" pitchFamily="34" charset="0"/>
              <a:buChar char="•"/>
            </a:pPr>
            <a:endParaRPr lang="pt-BR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/>
              <a:t> qual a função do corpo de bombeiros </a:t>
            </a:r>
            <a:r>
              <a:rPr lang="pt-BR" sz="3200" dirty="0" smtClean="0"/>
              <a:t>militares?</a:t>
            </a:r>
          </a:p>
          <a:p>
            <a:pPr marL="457200" indent="-457200">
              <a:buFont typeface="Arial" pitchFamily="34" charset="0"/>
              <a:buChar char="•"/>
            </a:pPr>
            <a:endParaRPr lang="pt-BR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solidFill>
                  <a:srgbClr val="2F3942"/>
                </a:solidFill>
                <a:latin typeface="Muli Bold Bold"/>
              </a:rPr>
              <a:t>Polícia </a:t>
            </a:r>
            <a:r>
              <a:rPr lang="en-US" sz="3200" dirty="0" smtClean="0">
                <a:solidFill>
                  <a:srgbClr val="2F3942"/>
                </a:solidFill>
                <a:latin typeface="Muli Bold Bold"/>
              </a:rPr>
              <a:t>Militar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>
              <a:solidFill>
                <a:srgbClr val="2F3942"/>
              </a:solidFill>
              <a:latin typeface="Muli Bold Bold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solidFill>
                  <a:srgbClr val="2F3942"/>
                </a:solidFill>
                <a:latin typeface="Muli Bold Bold"/>
              </a:rPr>
              <a:t>Quais funções da polícia militar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 smtClean="0">
              <a:solidFill>
                <a:srgbClr val="2F3942"/>
              </a:solidFill>
              <a:latin typeface="Muli Bold Bold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3200" dirty="0">
              <a:solidFill>
                <a:srgbClr val="2F3942"/>
              </a:solidFill>
              <a:latin typeface="Muli Bold Bold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3200" dirty="0" smtClean="0">
              <a:solidFill>
                <a:srgbClr val="2F3942"/>
              </a:solidFill>
              <a:latin typeface="Muli Bold Bold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3200" dirty="0">
              <a:solidFill>
                <a:srgbClr val="2F3942"/>
              </a:solidFill>
              <a:latin typeface="Muli Bold Bold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3200" dirty="0">
              <a:solidFill>
                <a:srgbClr val="2F3942"/>
              </a:solidFill>
              <a:latin typeface="Muli Bold Bold"/>
            </a:endParaRPr>
          </a:p>
          <a:p>
            <a:pPr marL="457200" indent="-457200">
              <a:buFont typeface="Arial" pitchFamily="34" charset="0"/>
              <a:buChar char="•"/>
            </a:pPr>
            <a:endParaRPr lang="pt-BR" sz="3200" dirty="0"/>
          </a:p>
          <a:p>
            <a:pPr marL="457200" indent="-457200">
              <a:buFont typeface="Arial" pitchFamily="34" charset="0"/>
              <a:buChar char="•"/>
            </a:pPr>
            <a:endParaRPr lang="pt-BR" sz="3200" b="1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3200" dirty="0">
              <a:latin typeface="Muli Bold Bold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3200" dirty="0" smtClean="0">
              <a:latin typeface="Muli Bold" panose="020B0604020202020204" charset="0"/>
            </a:endParaRPr>
          </a:p>
          <a:p>
            <a:r>
              <a:rPr lang="en-US" sz="3200" b="1" dirty="0" smtClean="0"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smtClean="0"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en-US" sz="3200" b="1" i="1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37593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74151"/>
            <a:ext cx="7086600" cy="3078608"/>
          </a:xfrm>
          <a:prstGeom prst="rect">
            <a:avLst/>
          </a:prstGeom>
          <a:solidFill>
            <a:srgbClr val="FFBB00"/>
          </a:solidFill>
        </p:spPr>
      </p:sp>
      <p:sp>
        <p:nvSpPr>
          <p:cNvPr id="13" name="AutoShape 13"/>
          <p:cNvSpPr/>
          <p:nvPr/>
        </p:nvSpPr>
        <p:spPr>
          <a:xfrm>
            <a:off x="4990610" y="3004457"/>
            <a:ext cx="2095990" cy="7282543"/>
          </a:xfrm>
          <a:prstGeom prst="rect">
            <a:avLst/>
          </a:prstGeom>
          <a:solidFill>
            <a:srgbClr val="1A3365"/>
          </a:solidFill>
        </p:spPr>
      </p:sp>
      <p:sp>
        <p:nvSpPr>
          <p:cNvPr id="15" name="AutoShape 15"/>
          <p:cNvSpPr/>
          <p:nvPr/>
        </p:nvSpPr>
        <p:spPr>
          <a:xfrm>
            <a:off x="8519594" y="9791699"/>
            <a:ext cx="9768407" cy="505047"/>
          </a:xfrm>
          <a:prstGeom prst="rect">
            <a:avLst/>
          </a:prstGeom>
          <a:solidFill>
            <a:srgbClr val="2F3942"/>
          </a:solidFill>
        </p:spPr>
      </p:sp>
      <p:sp>
        <p:nvSpPr>
          <p:cNvPr id="8" name="TextBox 6"/>
          <p:cNvSpPr txBox="1"/>
          <p:nvPr/>
        </p:nvSpPr>
        <p:spPr>
          <a:xfrm>
            <a:off x="7696200" y="1357951"/>
            <a:ext cx="10210800" cy="72635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base"/>
            <a:r>
              <a:rPr lang="pt-BR" sz="4000" b="1" dirty="0"/>
              <a:t>A Segurança Pública é um dever do Estado, uma responsabilidade e direito de todos, visando, assim, garantir a ordem pública e a proteção de todos os cidadãos brasileiros (independente de qualquer situação).</a:t>
            </a:r>
          </a:p>
          <a:p>
            <a:pPr fontAlgn="base"/>
            <a:r>
              <a:rPr lang="pt-BR" sz="4000" dirty="0"/>
              <a:t>Para o cumprimento desse dever, os órgãos responsáveis, que trabalham para a garantia da Segurança Pública, são:</a:t>
            </a:r>
            <a:r>
              <a:rPr lang="pt-BR" sz="4000" b="1" dirty="0"/>
              <a:t> Polícia Federal; Polícia Rodoviária Federal; Polícia Ferroviária Federal; Polícias Civis; Polícias Militares e Corpos de Bombeiros Militares.</a:t>
            </a:r>
            <a:endParaRPr lang="pt-BR" sz="4000" dirty="0"/>
          </a:p>
          <a:p>
            <a:pPr algn="just" fontAlgn="base"/>
            <a:endParaRPr lang="pt-BR" sz="3200" dirty="0"/>
          </a:p>
        </p:txBody>
      </p:sp>
      <p:sp>
        <p:nvSpPr>
          <p:cNvPr id="10" name="TextBox 5"/>
          <p:cNvSpPr txBox="1"/>
          <p:nvPr/>
        </p:nvSpPr>
        <p:spPr>
          <a:xfrm>
            <a:off x="-304800" y="803283"/>
            <a:ext cx="8824394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3180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O que é Segurança Publica?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-407" t="-1214" r="50067" b="-142"/>
          <a:stretch/>
        </p:blipFill>
        <p:spPr>
          <a:xfrm>
            <a:off x="-38590" y="2910477"/>
            <a:ext cx="5029200" cy="7376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2543869" y="0"/>
            <a:ext cx="5744131" cy="1387288"/>
          </a:xfrm>
          <a:prstGeom prst="rect">
            <a:avLst/>
          </a:prstGeom>
          <a:solidFill>
            <a:srgbClr val="2F3942"/>
          </a:solidFill>
        </p:spPr>
        <p:txBody>
          <a:bodyPr/>
          <a:lstStyle/>
          <a:p>
            <a:endParaRPr lang="pt-BR" dirty="0"/>
          </a:p>
        </p:txBody>
      </p:sp>
      <p:sp>
        <p:nvSpPr>
          <p:cNvPr id="4" name="AutoShape 4"/>
          <p:cNvSpPr/>
          <p:nvPr/>
        </p:nvSpPr>
        <p:spPr>
          <a:xfrm>
            <a:off x="-32657" y="8900636"/>
            <a:ext cx="12566115" cy="1391806"/>
          </a:xfrm>
          <a:prstGeom prst="rect">
            <a:avLst/>
          </a:prstGeom>
          <a:solidFill>
            <a:schemeClr val="tx2"/>
          </a:solidFill>
        </p:spPr>
      </p:sp>
      <p:sp>
        <p:nvSpPr>
          <p:cNvPr id="5" name="TextBox 5"/>
          <p:cNvSpPr txBox="1"/>
          <p:nvPr/>
        </p:nvSpPr>
        <p:spPr>
          <a:xfrm>
            <a:off x="1386406" y="8913336"/>
            <a:ext cx="9952588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fontAlgn="base"/>
            <a:r>
              <a:rPr lang="pt-BR" sz="4800" b="1" dirty="0">
                <a:solidFill>
                  <a:srgbClr val="FFFF00"/>
                </a:solidFill>
              </a:rPr>
              <a:t>Cenário atual da segurança pública brasileira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4400" y="952500"/>
            <a:ext cx="10896600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fontAlgn="base"/>
            <a:r>
              <a:rPr lang="pt-BR" sz="4800" dirty="0"/>
              <a:t>Os problemas relacionados com o aumento das taxas de criminalidade, o aumento da sensação de insegurança, sobretudo nos grandes centros urbanos, a degradação do espaço público, as dificuldades relacionadas à reforma das instituições da administração da justiça criminal, a violência policial, a ineficiência preventiva</a:t>
            </a:r>
          </a:p>
        </p:txBody>
      </p:sp>
      <p:sp>
        <p:nvSpPr>
          <p:cNvPr id="13" name="AutoShape 13"/>
          <p:cNvSpPr/>
          <p:nvPr/>
        </p:nvSpPr>
        <p:spPr>
          <a:xfrm>
            <a:off x="16009445" y="0"/>
            <a:ext cx="2278555" cy="2057400"/>
          </a:xfrm>
          <a:prstGeom prst="rect">
            <a:avLst/>
          </a:prstGeom>
          <a:solidFill>
            <a:schemeClr val="tx2"/>
          </a:solidFill>
        </p:spPr>
      </p:sp>
      <p:sp>
        <p:nvSpPr>
          <p:cNvPr id="2" name="AutoShape 2" descr="Desafios da Segurança Pública no Brasil - Redação do En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0150" y="2628900"/>
            <a:ext cx="5657850" cy="56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16009445" y="8229600"/>
            <a:ext cx="2278555" cy="2057400"/>
          </a:xfrm>
          <a:prstGeom prst="rect">
            <a:avLst/>
          </a:prstGeom>
          <a:solidFill>
            <a:srgbClr val="FFBB00"/>
          </a:solidFill>
        </p:spPr>
      </p:sp>
      <p:sp>
        <p:nvSpPr>
          <p:cNvPr id="6" name="AutoShape 6"/>
          <p:cNvSpPr/>
          <p:nvPr/>
        </p:nvSpPr>
        <p:spPr>
          <a:xfrm>
            <a:off x="16009445" y="3057773"/>
            <a:ext cx="2278555" cy="5171827"/>
          </a:xfrm>
          <a:prstGeom prst="rect">
            <a:avLst/>
          </a:prstGeom>
          <a:solidFill>
            <a:srgbClr val="1A3365"/>
          </a:solidFill>
        </p:spPr>
      </p:sp>
      <p:sp>
        <p:nvSpPr>
          <p:cNvPr id="25" name="AutoShape 6">
            <a:extLst>
              <a:ext uri="{FF2B5EF4-FFF2-40B4-BE49-F238E27FC236}">
                <a16:creationId xmlns:a16="http://schemas.microsoft.com/office/drawing/2014/main" id="{1757483F-EB1A-FF45-A07B-F880E7B5BA38}"/>
              </a:ext>
            </a:extLst>
          </p:cNvPr>
          <p:cNvSpPr/>
          <p:nvPr/>
        </p:nvSpPr>
        <p:spPr>
          <a:xfrm>
            <a:off x="0" y="6505703"/>
            <a:ext cx="11280902" cy="446623"/>
          </a:xfrm>
          <a:prstGeom prst="rect">
            <a:avLst/>
          </a:prstGeom>
          <a:solidFill>
            <a:srgbClr val="1A3365"/>
          </a:solidFill>
        </p:spPr>
      </p:sp>
      <p:sp>
        <p:nvSpPr>
          <p:cNvPr id="4" name="Retângulo 3"/>
          <p:cNvSpPr/>
          <p:nvPr/>
        </p:nvSpPr>
        <p:spPr>
          <a:xfrm>
            <a:off x="914400" y="7353300"/>
            <a:ext cx="14413437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2400" dirty="0"/>
              <a:t>É impossível falar de segurança pública sem trazer ao debate o papel da polícia, afinal, ela está diretamente ligada ao funcionamento da ordem pública, proteção do Estado e </a:t>
            </a:r>
            <a:r>
              <a:rPr lang="pt-BR" sz="2400" dirty="0" smtClean="0"/>
              <a:t>processo investigativo . </a:t>
            </a:r>
            <a:r>
              <a:rPr lang="pt-BR" sz="2400" dirty="0"/>
              <a:t>Ela é a engrenagem dessa política. </a:t>
            </a:r>
          </a:p>
          <a:p>
            <a:pPr fontAlgn="base"/>
            <a:r>
              <a:rPr lang="pt-BR" sz="2400" dirty="0"/>
              <a:t>O que faz com que a polícia exerça papel fundamental no andamento de uma sociedade. </a:t>
            </a:r>
          </a:p>
          <a:p>
            <a:pPr fontAlgn="base"/>
            <a:r>
              <a:rPr lang="pt-BR" sz="2400" dirty="0"/>
              <a:t>No entanto, quando voltamos as atenções para o nosso país, a relação entre polícia e Estado muda.</a:t>
            </a:r>
          </a:p>
          <a:p>
            <a:pPr fontAlgn="base"/>
            <a:r>
              <a:rPr lang="pt-BR" sz="2400" dirty="0"/>
              <a:t>No Brasil, é dado ao policial um fardo maior do que o necessário, além de outros fatores que influenciam diretamente no exercício dessa profissão, como sobrecarga de trabalho e baixos salários.</a:t>
            </a:r>
          </a:p>
          <a:p>
            <a:pPr algn="just"/>
            <a:endParaRPr lang="pt-BR" sz="4400" b="1" dirty="0">
              <a:latin typeface="+mj-lt"/>
            </a:endParaRPr>
          </a:p>
        </p:txBody>
      </p:sp>
      <p:sp>
        <p:nvSpPr>
          <p:cNvPr id="33" name="AutoShape 5"/>
          <p:cNvSpPr/>
          <p:nvPr/>
        </p:nvSpPr>
        <p:spPr>
          <a:xfrm>
            <a:off x="11743636" y="105404"/>
            <a:ext cx="7007098" cy="3086100"/>
          </a:xfrm>
          <a:prstGeom prst="rect">
            <a:avLst/>
          </a:prstGeom>
          <a:solidFill>
            <a:srgbClr val="FFBB00"/>
          </a:solidFill>
        </p:spPr>
      </p:sp>
      <p:sp>
        <p:nvSpPr>
          <p:cNvPr id="2" name="AutoShape 2"/>
          <p:cNvSpPr/>
          <p:nvPr/>
        </p:nvSpPr>
        <p:spPr>
          <a:xfrm>
            <a:off x="11280902" y="0"/>
            <a:ext cx="488134" cy="6952326"/>
          </a:xfrm>
          <a:prstGeom prst="rect">
            <a:avLst/>
          </a:prstGeom>
          <a:solidFill>
            <a:srgbClr val="2F3942"/>
          </a:solidFill>
        </p:spPr>
      </p:sp>
      <p:sp>
        <p:nvSpPr>
          <p:cNvPr id="3" name="CaixaDeTexto 2"/>
          <p:cNvSpPr txBox="1"/>
          <p:nvPr/>
        </p:nvSpPr>
        <p:spPr>
          <a:xfrm>
            <a:off x="11987703" y="1000373"/>
            <a:ext cx="64526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t-BR" sz="4400" b="1" dirty="0">
                <a:solidFill>
                  <a:schemeClr val="accent1">
                    <a:lumMod val="75000"/>
                  </a:schemeClr>
                </a:solidFill>
              </a:rPr>
              <a:t>Como o papel da polícia influencia esse cenário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0"/>
            <a:ext cx="5715000" cy="572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5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419100"/>
            <a:ext cx="657336" cy="5692446"/>
          </a:xfrm>
          <a:prstGeom prst="rect">
            <a:avLst/>
          </a:prstGeom>
          <a:solidFill>
            <a:srgbClr val="2F3942"/>
          </a:solidFill>
        </p:spPr>
      </p:sp>
      <p:sp>
        <p:nvSpPr>
          <p:cNvPr id="5" name="AutoShape 5"/>
          <p:cNvSpPr/>
          <p:nvPr/>
        </p:nvSpPr>
        <p:spPr>
          <a:xfrm>
            <a:off x="12287309" y="8229600"/>
            <a:ext cx="6000692" cy="2057400"/>
          </a:xfrm>
          <a:prstGeom prst="rect">
            <a:avLst/>
          </a:prstGeom>
          <a:solidFill>
            <a:srgbClr val="FFBB00"/>
          </a:solidFill>
        </p:spPr>
      </p:sp>
      <p:sp>
        <p:nvSpPr>
          <p:cNvPr id="6" name="AutoShape 6"/>
          <p:cNvSpPr/>
          <p:nvPr/>
        </p:nvSpPr>
        <p:spPr>
          <a:xfrm>
            <a:off x="12346294" y="2831197"/>
            <a:ext cx="6000692" cy="6427103"/>
          </a:xfrm>
          <a:prstGeom prst="rect">
            <a:avLst/>
          </a:prstGeom>
          <a:solidFill>
            <a:srgbClr val="1A3365"/>
          </a:solidFill>
        </p:spPr>
      </p:sp>
      <p:sp>
        <p:nvSpPr>
          <p:cNvPr id="25" name="AutoShape 6">
            <a:extLst>
              <a:ext uri="{FF2B5EF4-FFF2-40B4-BE49-F238E27FC236}">
                <a16:creationId xmlns:a16="http://schemas.microsoft.com/office/drawing/2014/main" id="{1757483F-EB1A-FF45-A07B-F880E7B5BA38}"/>
              </a:ext>
            </a:extLst>
          </p:cNvPr>
          <p:cNvSpPr/>
          <p:nvPr/>
        </p:nvSpPr>
        <p:spPr>
          <a:xfrm>
            <a:off x="1" y="-1"/>
            <a:ext cx="7315200" cy="419101"/>
          </a:xfrm>
          <a:prstGeom prst="rect">
            <a:avLst/>
          </a:prstGeom>
          <a:solidFill>
            <a:srgbClr val="1A3365"/>
          </a:solidFill>
        </p:spPr>
      </p:sp>
      <p:sp>
        <p:nvSpPr>
          <p:cNvPr id="4" name="Retângulo 3"/>
          <p:cNvSpPr/>
          <p:nvPr/>
        </p:nvSpPr>
        <p:spPr>
          <a:xfrm>
            <a:off x="1043237" y="987055"/>
            <a:ext cx="1090506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800" dirty="0"/>
              <a:t>A crise de </a:t>
            </a:r>
            <a:r>
              <a:rPr lang="pt-BR" sz="4800" b="1" dirty="0"/>
              <a:t>segurança pública no Brasil</a:t>
            </a:r>
            <a:r>
              <a:rPr lang="pt-BR" sz="4800" dirty="0"/>
              <a:t> tem sido um dos temas de maior discussão em diversos setores da sociedade. Com o aumento da criminalidade e, principalmente pela falta de políticas públicas nessa área tão delicada, percebemos um aumento considerável nos casos de violência.</a:t>
            </a:r>
            <a:endParaRPr lang="pt-BR" sz="4800" b="1" dirty="0">
              <a:latin typeface="+mj-lt"/>
            </a:endParaRPr>
          </a:p>
          <a:p>
            <a:pPr algn="just"/>
            <a:endParaRPr lang="pt-BR" sz="3600" b="1" dirty="0">
              <a:latin typeface="+mj-lt"/>
            </a:endParaRPr>
          </a:p>
        </p:txBody>
      </p:sp>
      <p:sp>
        <p:nvSpPr>
          <p:cNvPr id="33" name="AutoShape 5"/>
          <p:cNvSpPr/>
          <p:nvPr/>
        </p:nvSpPr>
        <p:spPr>
          <a:xfrm>
            <a:off x="12405279" y="-10411"/>
            <a:ext cx="6000692" cy="3086100"/>
          </a:xfrm>
          <a:prstGeom prst="rect">
            <a:avLst/>
          </a:prstGeom>
          <a:solidFill>
            <a:srgbClr val="FFBB00"/>
          </a:solidFill>
        </p:spPr>
      </p:sp>
      <p:sp>
        <p:nvSpPr>
          <p:cNvPr id="34" name="TextBox 5"/>
          <p:cNvSpPr txBox="1"/>
          <p:nvPr/>
        </p:nvSpPr>
        <p:spPr>
          <a:xfrm>
            <a:off x="12689194" y="122763"/>
            <a:ext cx="5314892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base"/>
            <a:r>
              <a:rPr lang="pt-BR" sz="4400" b="1" i="1" dirty="0">
                <a:solidFill>
                  <a:schemeClr val="accent1">
                    <a:lumMod val="75000"/>
                  </a:schemeClr>
                </a:solidFill>
              </a:rPr>
              <a:t>Principais </a:t>
            </a:r>
            <a:r>
              <a:rPr lang="pt-BR" sz="4400" b="1" dirty="0">
                <a:solidFill>
                  <a:schemeClr val="accent1">
                    <a:lumMod val="75000"/>
                  </a:schemeClr>
                </a:solidFill>
              </a:rPr>
              <a:t>desafios</a:t>
            </a:r>
            <a:r>
              <a:rPr lang="pt-BR" sz="4400" b="1" i="1" dirty="0">
                <a:solidFill>
                  <a:schemeClr val="accent1">
                    <a:lumMod val="75000"/>
                  </a:schemeClr>
                </a:solidFill>
              </a:rPr>
              <a:t> encontrados na segurança pública no Brasil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6294" y="4231840"/>
            <a:ext cx="6000692" cy="3997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16687800" y="8229600"/>
            <a:ext cx="1600200" cy="2057400"/>
          </a:xfrm>
          <a:prstGeom prst="rect">
            <a:avLst/>
          </a:prstGeom>
          <a:solidFill>
            <a:srgbClr val="FFBB00"/>
          </a:solidFill>
        </p:spPr>
      </p:sp>
      <p:sp>
        <p:nvSpPr>
          <p:cNvPr id="6" name="AutoShape 6"/>
          <p:cNvSpPr/>
          <p:nvPr/>
        </p:nvSpPr>
        <p:spPr>
          <a:xfrm>
            <a:off x="16687800" y="0"/>
            <a:ext cx="1600200" cy="8229600"/>
          </a:xfrm>
          <a:prstGeom prst="rect">
            <a:avLst/>
          </a:prstGeom>
          <a:solidFill>
            <a:srgbClr val="2F3942"/>
          </a:solidFill>
        </p:spPr>
      </p:sp>
      <p:sp>
        <p:nvSpPr>
          <p:cNvPr id="25" name="AutoShape 6">
            <a:extLst>
              <a:ext uri="{FF2B5EF4-FFF2-40B4-BE49-F238E27FC236}">
                <a16:creationId xmlns:a16="http://schemas.microsoft.com/office/drawing/2014/main" id="{1757483F-EB1A-FF45-A07B-F880E7B5BA38}"/>
              </a:ext>
            </a:extLst>
          </p:cNvPr>
          <p:cNvSpPr/>
          <p:nvPr/>
        </p:nvSpPr>
        <p:spPr>
          <a:xfrm>
            <a:off x="-213" y="26377"/>
            <a:ext cx="7772612" cy="1714500"/>
          </a:xfrm>
          <a:prstGeom prst="rect">
            <a:avLst/>
          </a:prstGeom>
          <a:solidFill>
            <a:srgbClr val="1A3365"/>
          </a:solidFill>
        </p:spPr>
      </p:sp>
      <p:sp>
        <p:nvSpPr>
          <p:cNvPr id="31" name="Retângulo 30"/>
          <p:cNvSpPr/>
          <p:nvPr/>
        </p:nvSpPr>
        <p:spPr>
          <a:xfrm>
            <a:off x="317786" y="2476500"/>
            <a:ext cx="1561084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3600" dirty="0"/>
              <a:t>Se formos responder à pergunta “o que é o SUSP?” de forma simples e objetiva, podemos dizer que o SUSP é o </a:t>
            </a:r>
            <a:r>
              <a:rPr lang="pt-BR" sz="3600" b="1" dirty="0"/>
              <a:t>SUS da segurança pública. </a:t>
            </a:r>
            <a:r>
              <a:rPr lang="pt-BR" sz="3600" dirty="0"/>
              <a:t>Ou seja, é um sistema que integra todos os órgãos de segurança pública existentes no país sob uma política nacional de segurança pública e defesa social única, resguardadas as competências constitucionais e atribuições legais de cada ente federado.</a:t>
            </a:r>
          </a:p>
          <a:p>
            <a:pPr fontAlgn="base"/>
            <a:r>
              <a:rPr lang="pt-BR" sz="3600" dirty="0"/>
              <a:t>O </a:t>
            </a:r>
            <a:r>
              <a:rPr lang="pt-BR" sz="3600" b="1" dirty="0"/>
              <a:t>SUSP </a:t>
            </a:r>
            <a:r>
              <a:rPr lang="pt-BR" sz="3600" dirty="0"/>
              <a:t>preconiza o estabelecimento da Política Nacional de Segurança Pública e Defesa Social (</a:t>
            </a:r>
            <a:r>
              <a:rPr lang="pt-BR" sz="3600" b="1" dirty="0"/>
              <a:t>PNSPDS</a:t>
            </a:r>
            <a:r>
              <a:rPr lang="pt-BR" sz="3600" dirty="0"/>
              <a:t>) pela União das respectivas políticas estaduais e municipais, por consequência, voltadas à construção de um pacto em torno da análise e enfrentamento dos riscos à harmonia da convivência social, com destaque às situações de emergência e aos crimes interestaduais e transnacionais. Quer-se, com isso, qualificar e aperfeiçoar ações ostensivas, investigativas, de inteligência ou mistas, a serem executadas de forma conjunta por todos os entes federados. </a:t>
            </a:r>
          </a:p>
        </p:txBody>
      </p:sp>
      <p:sp>
        <p:nvSpPr>
          <p:cNvPr id="2" name="Retângulo 1"/>
          <p:cNvSpPr/>
          <p:nvPr/>
        </p:nvSpPr>
        <p:spPr>
          <a:xfrm>
            <a:off x="317786" y="503307"/>
            <a:ext cx="71366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pt-BR" sz="4000" b="1" cap="all" dirty="0">
                <a:solidFill>
                  <a:srgbClr val="FFFF00"/>
                </a:solidFill>
              </a:rPr>
              <a:t>O QUE É O SUSP?</a:t>
            </a:r>
            <a:r>
              <a:rPr lang="en-US" sz="4000" b="1" i="1" dirty="0">
                <a:solidFill>
                  <a:srgbClr val="FFFF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092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7297400" y="0"/>
            <a:ext cx="990600" cy="10287000"/>
          </a:xfrm>
          <a:prstGeom prst="rect">
            <a:avLst/>
          </a:prstGeom>
          <a:solidFill>
            <a:schemeClr val="tx2"/>
          </a:solidFill>
        </p:spPr>
      </p:sp>
      <p:sp>
        <p:nvSpPr>
          <p:cNvPr id="4" name="AutoShape 4"/>
          <p:cNvSpPr/>
          <p:nvPr/>
        </p:nvSpPr>
        <p:spPr>
          <a:xfrm>
            <a:off x="0" y="0"/>
            <a:ext cx="7466400" cy="3619563"/>
          </a:xfrm>
          <a:prstGeom prst="rect">
            <a:avLst/>
          </a:prstGeom>
          <a:solidFill>
            <a:srgbClr val="2F3942"/>
          </a:solidFill>
        </p:spPr>
      </p:sp>
      <p:sp>
        <p:nvSpPr>
          <p:cNvPr id="5" name="AutoShape 5"/>
          <p:cNvSpPr/>
          <p:nvPr/>
        </p:nvSpPr>
        <p:spPr>
          <a:xfrm>
            <a:off x="-1" y="10020299"/>
            <a:ext cx="14327374" cy="288851"/>
          </a:xfrm>
          <a:prstGeom prst="rect">
            <a:avLst/>
          </a:prstGeom>
          <a:solidFill>
            <a:srgbClr val="FFC000"/>
          </a:solidFill>
        </p:spPr>
      </p:sp>
      <p:sp>
        <p:nvSpPr>
          <p:cNvPr id="7" name="Retângulo 6"/>
          <p:cNvSpPr/>
          <p:nvPr/>
        </p:nvSpPr>
        <p:spPr>
          <a:xfrm>
            <a:off x="8016005" y="1401605"/>
            <a:ext cx="8847107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3600" dirty="0"/>
              <a:t>O SUSP é composto pela integração de</a:t>
            </a:r>
            <a:r>
              <a:rPr lang="pt-BR" sz="3600" b="1" dirty="0"/>
              <a:t> todas as forças de segurança pública</a:t>
            </a:r>
            <a:r>
              <a:rPr lang="pt-BR" sz="3600" dirty="0"/>
              <a:t> e tem como órgão central o Ministério da Justiça e Segurança Pública (MJSP). </a:t>
            </a:r>
          </a:p>
          <a:p>
            <a:pPr fontAlgn="base"/>
            <a:r>
              <a:rPr lang="pt-BR" sz="3600" dirty="0"/>
              <a:t>Aqui, vale relembrarmos quais são as forças de segurança pública e suas esferas: </a:t>
            </a:r>
          </a:p>
          <a:p>
            <a:pPr fontAlgn="base"/>
            <a:r>
              <a:rPr lang="pt-BR" sz="3600" dirty="0" smtClean="0"/>
              <a:t>Além </a:t>
            </a:r>
            <a:r>
              <a:rPr lang="pt-BR" sz="3600" dirty="0"/>
              <a:t>dessas forças, também fazem parte do SUSP a Força Nacional de Segurança Pública, os agentes penitenciários (hoje nominados como polícia penal a partir do advento da Emenda </a:t>
            </a:r>
            <a:r>
              <a:rPr lang="pt-BR" sz="3600" dirty="0" smtClean="0"/>
              <a:t>Constituciona</a:t>
            </a:r>
            <a:r>
              <a:rPr lang="pt-BR" sz="3600" dirty="0"/>
              <a:t>l</a:t>
            </a:r>
            <a:r>
              <a:rPr lang="pt-BR" sz="3600" b="1" dirty="0"/>
              <a:t> </a:t>
            </a:r>
            <a:r>
              <a:rPr lang="pt-BR" sz="3600" dirty="0">
                <a:hlinkClick r:id="rId2"/>
              </a:rPr>
              <a:t>nº 104/2019</a:t>
            </a:r>
            <a:r>
              <a:rPr lang="pt-BR" sz="3600" dirty="0"/>
              <a:t>) e demais integrantes estratégicos e operacionais de segurança pública. </a:t>
            </a:r>
          </a:p>
          <a:p>
            <a:pPr algn="just" fontAlgn="base"/>
            <a:endParaRPr lang="pt-BR" sz="3600" dirty="0"/>
          </a:p>
        </p:txBody>
      </p:sp>
      <p:sp>
        <p:nvSpPr>
          <p:cNvPr id="8" name="AutoShape 5"/>
          <p:cNvSpPr/>
          <p:nvPr/>
        </p:nvSpPr>
        <p:spPr>
          <a:xfrm flipH="1">
            <a:off x="7279783" y="0"/>
            <a:ext cx="186617" cy="10020299"/>
          </a:xfrm>
          <a:prstGeom prst="rect">
            <a:avLst/>
          </a:prstGeom>
          <a:solidFill>
            <a:srgbClr val="FFC000"/>
          </a:solidFill>
        </p:spPr>
      </p:sp>
      <p:sp>
        <p:nvSpPr>
          <p:cNvPr id="9" name="Retângulo 8"/>
          <p:cNvSpPr/>
          <p:nvPr/>
        </p:nvSpPr>
        <p:spPr>
          <a:xfrm>
            <a:off x="791908" y="4125903"/>
            <a:ext cx="635337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3200" b="1" dirty="0"/>
              <a:t>Âmbito Federal: </a:t>
            </a:r>
            <a:endParaRPr lang="pt-BR" sz="3200" dirty="0"/>
          </a:p>
          <a:p>
            <a:pPr fontAlgn="base"/>
            <a:r>
              <a:rPr lang="pt-BR" sz="3200" dirty="0"/>
              <a:t>– Polícia Federal</a:t>
            </a:r>
          </a:p>
          <a:p>
            <a:pPr fontAlgn="base"/>
            <a:r>
              <a:rPr lang="pt-BR" sz="3200" dirty="0"/>
              <a:t>– Polícia Rodoviária Federal</a:t>
            </a:r>
          </a:p>
          <a:p>
            <a:pPr fontAlgn="base"/>
            <a:r>
              <a:rPr lang="pt-BR" sz="3200" dirty="0"/>
              <a:t>– Polícia Ferroviária Federal</a:t>
            </a:r>
          </a:p>
          <a:p>
            <a:pPr fontAlgn="base"/>
            <a:r>
              <a:rPr lang="pt-BR" sz="3200" b="1" dirty="0"/>
              <a:t>Âmbito Estadual</a:t>
            </a:r>
            <a:endParaRPr lang="pt-BR" sz="3200" dirty="0"/>
          </a:p>
          <a:p>
            <a:pPr fontAlgn="base"/>
            <a:r>
              <a:rPr lang="pt-BR" sz="3200" dirty="0"/>
              <a:t>– Polícias Civis</a:t>
            </a:r>
          </a:p>
          <a:p>
            <a:pPr fontAlgn="base"/>
            <a:r>
              <a:rPr lang="pt-BR" sz="3200" dirty="0"/>
              <a:t>– Polícias Militares </a:t>
            </a:r>
          </a:p>
          <a:p>
            <a:pPr fontAlgn="base"/>
            <a:r>
              <a:rPr lang="pt-BR" sz="3200" dirty="0"/>
              <a:t>– Corpos de Bombeiros Militares</a:t>
            </a:r>
          </a:p>
          <a:p>
            <a:pPr fontAlgn="base"/>
            <a:r>
              <a:rPr lang="pt-BR" sz="3200" b="1" dirty="0"/>
              <a:t>Âmbito Municipal</a:t>
            </a:r>
            <a:endParaRPr lang="pt-BR" sz="3200" dirty="0"/>
          </a:p>
          <a:p>
            <a:pPr fontAlgn="base"/>
            <a:r>
              <a:rPr lang="pt-BR" sz="3200" dirty="0"/>
              <a:t>– Guarda Civil Municipal</a:t>
            </a:r>
          </a:p>
          <a:p>
            <a:pPr algn="just"/>
            <a:endParaRPr lang="pt-BR" sz="32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670756" y="571500"/>
            <a:ext cx="59382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t-BR" sz="4400" b="1" cap="all" dirty="0">
                <a:solidFill>
                  <a:srgbClr val="FFFF00"/>
                </a:solidFill>
              </a:rPr>
              <a:t>QUAIS AS FORÇAS DE SEGURANÇA PÚBLICA QUE FAZEM PARTE DO SUSP?</a:t>
            </a:r>
          </a:p>
        </p:txBody>
      </p:sp>
    </p:spTree>
    <p:extLst>
      <p:ext uri="{BB962C8B-B14F-4D97-AF65-F5344CB8AC3E}">
        <p14:creationId xmlns:p14="http://schemas.microsoft.com/office/powerpoint/2010/main" val="271653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1893</TotalTime>
  <Words>1023</Words>
  <Application>Microsoft Office PowerPoint</Application>
  <PresentationFormat>Personalizar</PresentationFormat>
  <Paragraphs>138</Paragraphs>
  <Slides>26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3" baseType="lpstr">
      <vt:lpstr>Calibri</vt:lpstr>
      <vt:lpstr>Muli Regular</vt:lpstr>
      <vt:lpstr>Muli Bold Bold</vt:lpstr>
      <vt:lpstr>Muli Bold</vt:lpstr>
      <vt:lpstr>Verdana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Azul Vermelho Verde e Amarelo Montagem de Fotos Moderno Reunião da Empresa Apresentação</dc:title>
  <dc:creator>Nurap aprendizagem</dc:creator>
  <cp:lastModifiedBy>AGATA DOURADO</cp:lastModifiedBy>
  <cp:revision>192</cp:revision>
  <dcterms:created xsi:type="dcterms:W3CDTF">2006-08-16T00:00:00Z</dcterms:created>
  <dcterms:modified xsi:type="dcterms:W3CDTF">2022-08-29T19:25:54Z</dcterms:modified>
  <dc:identifier>DAE5NOvK_-U</dc:identifier>
</cp:coreProperties>
</file>