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58" r:id="rId5"/>
    <p:sldId id="288" r:id="rId6"/>
    <p:sldId id="259" r:id="rId7"/>
    <p:sldId id="260" r:id="rId8"/>
    <p:sldId id="261" r:id="rId9"/>
    <p:sldId id="304" r:id="rId10"/>
    <p:sldId id="305" r:id="rId11"/>
    <p:sldId id="306" r:id="rId12"/>
    <p:sldId id="283" r:id="rId13"/>
    <p:sldId id="307" r:id="rId14"/>
    <p:sldId id="308" r:id="rId15"/>
    <p:sldId id="289" r:id="rId16"/>
    <p:sldId id="309" r:id="rId17"/>
    <p:sldId id="310" r:id="rId18"/>
    <p:sldId id="262" r:id="rId19"/>
    <p:sldId id="311" r:id="rId20"/>
    <p:sldId id="272" r:id="rId21"/>
    <p:sldId id="312" r:id="rId22"/>
    <p:sldId id="264" r:id="rId23"/>
    <p:sldId id="290" r:id="rId24"/>
    <p:sldId id="313" r:id="rId25"/>
    <p:sldId id="314" r:id="rId26"/>
    <p:sldId id="315" r:id="rId27"/>
    <p:sldId id="316" r:id="rId28"/>
    <p:sldId id="303" r:id="rId29"/>
    <p:sldId id="268" r:id="rId30"/>
  </p:sldIdLst>
  <p:sldSz cx="18288000" cy="10287000"/>
  <p:notesSz cx="6858000" cy="9144000"/>
  <p:embeddedFontLst>
    <p:embeddedFont>
      <p:font typeface="Muli Bold" panose="020B0604020202020204" charset="0"/>
      <p:regular r:id="rId32"/>
    </p:embeddedFont>
    <p:embeddedFont>
      <p:font typeface="Bahnschrift" panose="020B0502040204020203" pitchFamily="34" charset="0"/>
      <p:regular r:id="rId33"/>
      <p:bold r:id="rId34"/>
    </p:embeddedFont>
    <p:embeddedFont>
      <p:font typeface="Muli Regular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Muli Bold Bold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942"/>
    <a:srgbClr val="81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4697" autoAdjust="0"/>
  </p:normalViewPr>
  <p:slideViewPr>
    <p:cSldViewPr>
      <p:cViewPr varScale="1">
        <p:scale>
          <a:sx n="46" d="100"/>
          <a:sy n="46" d="100"/>
        </p:scale>
        <p:origin x="1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F91AA-C5B5-420A-8339-56FCA8746DC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3EC94-6324-4739-B643-25124D095B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35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3EC94-6324-4739-B643-25124D095B2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37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3EC94-6324-4739-B643-25124D095B2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05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py.io/blog/" TargetMode="External"/><Relationship Id="rId2" Type="http://schemas.openxmlformats.org/officeDocument/2006/relationships/hyperlink" Target="https://www.twygoead.com/sit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mbatech.com/blog/" TargetMode="External"/><Relationship Id="rId5" Type="http://schemas.openxmlformats.org/officeDocument/2006/relationships/hyperlink" Target="https://br.freepik.com/" TargetMode="External"/><Relationship Id="rId4" Type="http://schemas.openxmlformats.org/officeDocument/2006/relationships/hyperlink" Target="https://www.pulses.com.br/blog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nurapdiversidadeeinclusao/" TargetMode="External"/><Relationship Id="rId13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12" Type="http://schemas.openxmlformats.org/officeDocument/2006/relationships/hyperlink" Target="https://twitter.com/nurapoficia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accounts/login/?next=/nurapoficial/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hyperlink" Target="https://open.spotify.com/show/5y0YuJYlhVw1ShyqshnHv3" TargetMode="External"/><Relationship Id="rId4" Type="http://schemas.openxmlformats.org/officeDocument/2006/relationships/hyperlink" Target="https://www.facebook.com/nurapdiversidade" TargetMode="External"/><Relationship Id="rId9" Type="http://schemas.openxmlformats.org/officeDocument/2006/relationships/image" Target="../media/image20.png"/><Relationship Id="rId14" Type="http://schemas.openxmlformats.org/officeDocument/2006/relationships/hyperlink" Target="https://www.youtube.com/channel/UCWPjoyfccE7asBa4-nYbxR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20077" y="1"/>
            <a:ext cx="2278555" cy="2810355"/>
          </a:xfrm>
          <a:prstGeom prst="rect">
            <a:avLst/>
          </a:prstGeom>
          <a:solidFill>
            <a:schemeClr val="tx2"/>
          </a:solidFill>
        </p:spPr>
      </p:sp>
      <p:sp>
        <p:nvSpPr>
          <p:cNvPr id="3" name="AutoShape 3"/>
          <p:cNvSpPr/>
          <p:nvPr/>
        </p:nvSpPr>
        <p:spPr>
          <a:xfrm>
            <a:off x="0" y="2810358"/>
            <a:ext cx="9222605" cy="6554275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5" name="AutoShape 5"/>
          <p:cNvSpPr/>
          <p:nvPr/>
        </p:nvSpPr>
        <p:spPr>
          <a:xfrm>
            <a:off x="1" y="0"/>
            <a:ext cx="16020076" cy="2810356"/>
          </a:xfrm>
          <a:prstGeom prst="rect">
            <a:avLst/>
          </a:prstGeom>
          <a:solidFill>
            <a:srgbClr val="2F394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-96050" y="3476742"/>
            <a:ext cx="941470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Novas</a:t>
            </a:r>
            <a:r>
              <a:rPr lang="en-US" sz="9600" b="1" i="1" dirty="0" smtClean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600" b="1" i="1" dirty="0" err="1" smtClean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Competências</a:t>
            </a:r>
            <a:r>
              <a:rPr lang="en-US" sz="9600" b="1" i="1" dirty="0" smtClean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600" b="1" i="1" dirty="0" err="1" smtClean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Corporativas</a:t>
            </a:r>
            <a:endParaRPr lang="en-US" sz="9600" b="1" i="1" dirty="0">
              <a:solidFill>
                <a:srgbClr val="2F394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8572500"/>
            <a:ext cx="3962400" cy="1714500"/>
            <a:chOff x="0" y="0"/>
            <a:chExt cx="2808955" cy="2603555"/>
          </a:xfrm>
          <a:solidFill>
            <a:schemeClr val="tx2"/>
          </a:solidFill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808955" cy="2603555"/>
            </a:xfrm>
            <a:prstGeom prst="rect">
              <a:avLst/>
            </a:prstGeom>
            <a:grpFill/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0605" y="566506"/>
              <a:ext cx="1507746" cy="1470542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A40D2C4C-3E2F-FC48-BDB0-B18F0ADCD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51" y="177115"/>
            <a:ext cx="5678897" cy="2456123"/>
          </a:xfrm>
          <a:prstGeom prst="rect">
            <a:avLst/>
          </a:prstGeom>
        </p:spPr>
      </p:pic>
      <p:sp>
        <p:nvSpPr>
          <p:cNvPr id="14" name="AutoShape 5"/>
          <p:cNvSpPr/>
          <p:nvPr/>
        </p:nvSpPr>
        <p:spPr>
          <a:xfrm flipV="1">
            <a:off x="8744292" y="9182100"/>
            <a:ext cx="9565225" cy="1142999"/>
          </a:xfrm>
          <a:prstGeom prst="rect">
            <a:avLst/>
          </a:prstGeom>
          <a:solidFill>
            <a:srgbClr val="2F3942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825267"/>
            <a:ext cx="7559875" cy="61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419100"/>
            <a:ext cx="657336" cy="5692446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12287309" y="8229600"/>
            <a:ext cx="6000692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12287309" y="3057773"/>
            <a:ext cx="6000692" cy="5171827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1" y="-1"/>
            <a:ext cx="7315200" cy="419101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914400" y="800099"/>
            <a:ext cx="1090506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atin typeface="+mj-lt"/>
              </a:rPr>
              <a:t>O Modelo Francês</a:t>
            </a:r>
          </a:p>
          <a:p>
            <a:pPr algn="just"/>
            <a:endParaRPr lang="pt-BR" sz="3600" b="1" dirty="0" smtClean="0">
              <a:latin typeface="+mj-lt"/>
            </a:endParaRPr>
          </a:p>
          <a:p>
            <a:pPr algn="just"/>
            <a:r>
              <a:rPr lang="pt-BR" sz="3600" dirty="0"/>
              <a:t>O modelo francês, com bases desenvolvidas por Le </a:t>
            </a:r>
            <a:r>
              <a:rPr lang="pt-BR" sz="3600" dirty="0" err="1"/>
              <a:t>Boterf</a:t>
            </a:r>
            <a:r>
              <a:rPr lang="pt-BR" sz="3600" dirty="0"/>
              <a:t> e </a:t>
            </a:r>
            <a:r>
              <a:rPr lang="pt-BR" sz="3600" dirty="0" err="1"/>
              <a:t>Zarifian</a:t>
            </a:r>
            <a:r>
              <a:rPr lang="pt-BR" sz="3600" dirty="0"/>
              <a:t>, reforça a </a:t>
            </a:r>
            <a:r>
              <a:rPr lang="pt-BR" sz="3600" b="1" dirty="0"/>
              <a:t>construção de uma gestão de competência alinhada à estratégia organizacional das empresas.</a:t>
            </a:r>
          </a:p>
          <a:p>
            <a:pPr algn="just"/>
            <a:r>
              <a:rPr lang="pt-BR" sz="3600" dirty="0"/>
              <a:t> </a:t>
            </a:r>
          </a:p>
          <a:p>
            <a:pPr algn="just"/>
            <a:r>
              <a:rPr lang="pt-BR" sz="3600" dirty="0"/>
              <a:t>Ou seja, o exercício é de </a:t>
            </a:r>
            <a:r>
              <a:rPr lang="pt-BR" sz="3600" b="1" dirty="0"/>
              <a:t>unir as competências dos colaboradores com as da empresa</a:t>
            </a:r>
            <a:r>
              <a:rPr lang="pt-BR" sz="3600" dirty="0"/>
              <a:t>. Assim, é possível alinhar o desejo da organização e o que ela espera das equipes, com as capacidades dos colaboradores.</a:t>
            </a:r>
          </a:p>
          <a:p>
            <a:pPr algn="just"/>
            <a:r>
              <a:rPr lang="pt-BR" sz="3600" dirty="0"/>
              <a:t>Isso faz com que, desde o início, cada um saiba exatamente a importância do seu trabalho.</a:t>
            </a:r>
          </a:p>
          <a:p>
            <a:pPr algn="just"/>
            <a:endParaRPr lang="pt-BR" sz="3600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12287308" y="0"/>
            <a:ext cx="6000692" cy="30861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12428058" y="4628023"/>
            <a:ext cx="571919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Muli Bold Bold"/>
              </a:rPr>
              <a:t>O </a:t>
            </a:r>
            <a:r>
              <a:rPr lang="en-US" sz="6600" dirty="0" err="1" smtClean="0">
                <a:solidFill>
                  <a:schemeClr val="bg1"/>
                </a:solidFill>
                <a:latin typeface="Muli Bold Bold"/>
              </a:rPr>
              <a:t>Modelo</a:t>
            </a:r>
            <a:r>
              <a:rPr lang="en-US" sz="6600" dirty="0" smtClean="0">
                <a:solidFill>
                  <a:schemeClr val="bg1"/>
                </a:solidFill>
                <a:latin typeface="Muli Bold Bold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Muli Bold Bold"/>
              </a:rPr>
              <a:t>Francês</a:t>
            </a:r>
            <a:endParaRPr lang="en-US" sz="6600" dirty="0">
              <a:solidFill>
                <a:schemeClr val="bg1"/>
              </a:solidFill>
              <a:latin typeface="Muli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1149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643951" y="8801100"/>
            <a:ext cx="6363147" cy="14799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 rot="5400000">
            <a:off x="-1276351" y="7029450"/>
            <a:ext cx="4533901" cy="1981199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83784" y="3112202"/>
            <a:ext cx="144134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 smtClean="0"/>
              <a:t>Para </a:t>
            </a:r>
            <a:r>
              <a:rPr lang="pt-BR" sz="4400" dirty="0"/>
              <a:t>definir o que é competência de acordo com o modelo francês, precisamos dividir o conceito em dois tipos: </a:t>
            </a:r>
            <a:r>
              <a:rPr lang="pt-BR" sz="4400" b="1" dirty="0"/>
              <a:t>A</a:t>
            </a:r>
            <a:r>
              <a:rPr lang="pt-BR" sz="4400" b="1" dirty="0" smtClean="0"/>
              <a:t>s </a:t>
            </a:r>
            <a:r>
              <a:rPr lang="pt-BR" sz="4400" b="1" dirty="0"/>
              <a:t>C</a:t>
            </a:r>
            <a:r>
              <a:rPr lang="pt-BR" sz="4400" b="1" dirty="0" smtClean="0"/>
              <a:t>ompetências </a:t>
            </a:r>
            <a:r>
              <a:rPr lang="pt-BR" sz="4400" b="1" dirty="0"/>
              <a:t>O</a:t>
            </a:r>
            <a:r>
              <a:rPr lang="pt-BR" sz="4400" b="1" dirty="0" smtClean="0"/>
              <a:t>rganizacionais </a:t>
            </a:r>
            <a:r>
              <a:rPr lang="pt-BR" sz="4400" b="1" dirty="0"/>
              <a:t>e as </a:t>
            </a:r>
            <a:r>
              <a:rPr lang="pt-BR" sz="4400" b="1" dirty="0" smtClean="0"/>
              <a:t>Individuais</a:t>
            </a:r>
            <a:r>
              <a:rPr lang="pt-BR" sz="4400" b="1" dirty="0"/>
              <a:t>.</a:t>
            </a:r>
          </a:p>
          <a:p>
            <a:pPr algn="just"/>
            <a:endParaRPr lang="pt-BR" sz="4400" b="1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0" y="-1"/>
            <a:ext cx="7007098" cy="3068659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643951" y="279114"/>
            <a:ext cx="5719193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2F3942"/>
                </a:solidFill>
                <a:latin typeface="Muli Bold Bold"/>
              </a:rPr>
              <a:t>Competências</a:t>
            </a:r>
            <a:r>
              <a:rPr lang="en-US" sz="5400" dirty="0" smtClean="0">
                <a:solidFill>
                  <a:srgbClr val="2F3942"/>
                </a:solidFill>
                <a:latin typeface="Muli Bold Bold"/>
              </a:rPr>
              <a:t> </a:t>
            </a:r>
            <a:r>
              <a:rPr lang="en-US" sz="5400" dirty="0" err="1" smtClean="0">
                <a:solidFill>
                  <a:srgbClr val="2F3942"/>
                </a:solidFill>
                <a:latin typeface="Muli Bold Bold"/>
              </a:rPr>
              <a:t>Organizacionais</a:t>
            </a:r>
            <a:r>
              <a:rPr lang="en-US" sz="5400" dirty="0" smtClean="0">
                <a:solidFill>
                  <a:srgbClr val="2F3942"/>
                </a:solidFill>
                <a:latin typeface="Muli Bold Bold"/>
              </a:rPr>
              <a:t> e </a:t>
            </a:r>
            <a:r>
              <a:rPr lang="en-US" sz="5400" dirty="0" err="1">
                <a:solidFill>
                  <a:srgbClr val="2F3942"/>
                </a:solidFill>
                <a:latin typeface="Muli Bold Bold"/>
              </a:rPr>
              <a:t>I</a:t>
            </a:r>
            <a:r>
              <a:rPr lang="en-US" sz="5400" dirty="0" err="1" smtClean="0">
                <a:solidFill>
                  <a:srgbClr val="2F3942"/>
                </a:solidFill>
                <a:latin typeface="Muli Bold Bold"/>
              </a:rPr>
              <a:t>ndividuais</a:t>
            </a:r>
            <a:endParaRPr lang="en-US" sz="5400" dirty="0">
              <a:solidFill>
                <a:srgbClr val="2F3942"/>
              </a:solidFill>
              <a:latin typeface="Muli Bold Bold"/>
            </a:endParaRPr>
          </a:p>
        </p:txBody>
      </p:sp>
      <p:sp>
        <p:nvSpPr>
          <p:cNvPr id="10" name="AutoShape 2"/>
          <p:cNvSpPr/>
          <p:nvPr/>
        </p:nvSpPr>
        <p:spPr>
          <a:xfrm>
            <a:off x="16002000" y="0"/>
            <a:ext cx="2286000" cy="10287000"/>
          </a:xfrm>
          <a:prstGeom prst="rect">
            <a:avLst/>
          </a:prstGeom>
          <a:solidFill>
            <a:srgbClr val="2F3942"/>
          </a:solidFill>
        </p:spPr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479370"/>
            <a:ext cx="7315200" cy="580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2"/>
          <p:cNvSpPr/>
          <p:nvPr/>
        </p:nvSpPr>
        <p:spPr>
          <a:xfrm rot="5400000">
            <a:off x="12044650" y="-5037552"/>
            <a:ext cx="495300" cy="10570404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6779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6687800" y="0"/>
            <a:ext cx="1600200" cy="8714014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-212" y="0"/>
            <a:ext cx="7772612" cy="171450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1" name="Retângulo 30"/>
          <p:cNvSpPr/>
          <p:nvPr/>
        </p:nvSpPr>
        <p:spPr>
          <a:xfrm>
            <a:off x="685800" y="1866900"/>
            <a:ext cx="156972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As organizacionais podem ser definidas como as que foram construídas no decorrer do processo de nascimento e desenvolvimento da organização. </a:t>
            </a:r>
            <a:r>
              <a:rPr lang="pt-BR" sz="3200" b="1" dirty="0"/>
              <a:t>São elas que dão a uma empresa vantagem competitiva frente ao mercado</a:t>
            </a:r>
            <a:r>
              <a:rPr lang="pt-BR" sz="3200" dirty="0" smtClean="0"/>
              <a:t>.</a:t>
            </a:r>
          </a:p>
          <a:p>
            <a:endParaRPr lang="pt-BR" sz="3200" dirty="0"/>
          </a:p>
          <a:p>
            <a:r>
              <a:rPr lang="pt-BR" sz="3200" dirty="0"/>
              <a:t>As seguintes categorias de competências podem ser encontradas nas organizações</a:t>
            </a:r>
            <a:r>
              <a:rPr lang="pt-BR" sz="3200" dirty="0" smtClean="0"/>
              <a:t>:</a:t>
            </a:r>
          </a:p>
          <a:p>
            <a:endParaRPr lang="pt-BR" sz="32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3200" dirty="0"/>
              <a:t>Essenciais: fundamentais para a sobrevivência e estratégia</a:t>
            </a:r>
            <a:r>
              <a:rPr lang="pt-BR" sz="3200" dirty="0" smtClean="0"/>
              <a:t>;</a:t>
            </a:r>
            <a:endParaRPr lang="pt-BR" sz="32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3200" dirty="0"/>
              <a:t>Distintivas: conferem vantagem competitiva</a:t>
            </a:r>
            <a:r>
              <a:rPr lang="pt-BR" sz="3200" dirty="0" smtClean="0"/>
              <a:t>;</a:t>
            </a:r>
            <a:endParaRPr lang="pt-BR" sz="32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3200" dirty="0"/>
              <a:t>De unidade de negócio: atividades-chaves esperadas pela organização das unidades de negócio</a:t>
            </a:r>
            <a:r>
              <a:rPr lang="pt-BR" sz="3200" dirty="0" smtClean="0"/>
              <a:t>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3200" dirty="0" smtClean="0"/>
              <a:t>De </a:t>
            </a:r>
            <a:r>
              <a:rPr lang="pt-BR" sz="3200" dirty="0"/>
              <a:t>suporte: alicerce para outras atividades da organização</a:t>
            </a:r>
            <a:r>
              <a:rPr lang="pt-BR" sz="3200" dirty="0" smtClean="0"/>
              <a:t>;</a:t>
            </a:r>
            <a:endParaRPr lang="pt-BR" sz="32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3200" dirty="0"/>
              <a:t>Dinâmica: capacidade da organização de adaptar suas competências às exigências do ambiente.</a:t>
            </a:r>
          </a:p>
          <a:p>
            <a:pPr algn="just" fontAlgn="t"/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7786" y="195530"/>
            <a:ext cx="7136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Muli Bold Bold"/>
              </a:rPr>
              <a:t>Competências</a:t>
            </a:r>
            <a:r>
              <a:rPr lang="en-US" sz="4000" dirty="0" smtClean="0">
                <a:solidFill>
                  <a:schemeClr val="bg1"/>
                </a:solidFill>
                <a:latin typeface="Muli Bold Bold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Muli Bold Bold"/>
              </a:rPr>
              <a:t>Organizacionais</a:t>
            </a:r>
            <a:endParaRPr lang="en-US" sz="4000" dirty="0">
              <a:solidFill>
                <a:schemeClr val="bg1"/>
              </a:solidFill>
              <a:latin typeface="Muli Bold Bold"/>
            </a:endParaRPr>
          </a:p>
        </p:txBody>
      </p:sp>
      <p:sp>
        <p:nvSpPr>
          <p:cNvPr id="7" name="AutoShape 6"/>
          <p:cNvSpPr/>
          <p:nvPr/>
        </p:nvSpPr>
        <p:spPr>
          <a:xfrm rot="5400000">
            <a:off x="7689086" y="1315500"/>
            <a:ext cx="1627414" cy="16370014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8" name="AutoShape 6"/>
          <p:cNvSpPr/>
          <p:nvPr/>
        </p:nvSpPr>
        <p:spPr>
          <a:xfrm rot="5400000">
            <a:off x="11372643" y="-3600657"/>
            <a:ext cx="1714913" cy="89154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9" name="AutoShape 5"/>
          <p:cNvSpPr/>
          <p:nvPr/>
        </p:nvSpPr>
        <p:spPr>
          <a:xfrm>
            <a:off x="-212" y="8675913"/>
            <a:ext cx="1600200" cy="1638301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 rot="5400000">
            <a:off x="-3673095" y="4679590"/>
            <a:ext cx="7663976" cy="317786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5" name="AutoShape 5"/>
          <p:cNvSpPr/>
          <p:nvPr/>
        </p:nvSpPr>
        <p:spPr>
          <a:xfrm>
            <a:off x="16687800" y="8670471"/>
            <a:ext cx="1600200" cy="1616529"/>
          </a:xfrm>
          <a:prstGeom prst="rect">
            <a:avLst/>
          </a:prstGeom>
          <a:solidFill>
            <a:srgbClr val="FFBB00"/>
          </a:solidFill>
        </p:spPr>
      </p:sp>
    </p:spTree>
    <p:extLst>
      <p:ext uri="{BB962C8B-B14F-4D97-AF65-F5344CB8AC3E}">
        <p14:creationId xmlns:p14="http://schemas.microsoft.com/office/powerpoint/2010/main" val="5709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687800" y="8675914"/>
            <a:ext cx="1600200" cy="1611086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16687800" y="0"/>
            <a:ext cx="1600200" cy="8714014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-212" y="0"/>
            <a:ext cx="7772612" cy="171450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1" name="Retângulo 30"/>
          <p:cNvSpPr/>
          <p:nvPr/>
        </p:nvSpPr>
        <p:spPr>
          <a:xfrm>
            <a:off x="685800" y="1866900"/>
            <a:ext cx="15697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O conceito de competência individual, como um conjunto de conhecimentos, habilidades e atitudes não é muito prático. Isso porque, o fato do colaborador possuir tais conhecimentos, habilidades e atitudes não garante a entrega de valor para a organização.</a:t>
            </a:r>
          </a:p>
          <a:p>
            <a:r>
              <a:rPr lang="pt-BR" sz="3200" b="1" dirty="0" smtClean="0"/>
              <a:t>Um dos conceitos que mais atende esta necessidade é o que as define como um conjunto de saberes, conhecimentos, recursos e habilidades que agregam dois valores: Econômico à organização, e o social ao indivíduo.</a:t>
            </a:r>
          </a:p>
          <a:p>
            <a:endParaRPr lang="pt-BR" sz="3200" dirty="0"/>
          </a:p>
          <a:p>
            <a:r>
              <a:rPr lang="pt-BR" sz="3200" dirty="0" smtClean="0"/>
              <a:t>As competências individuais e organizacionais se relacionam o tempo todo.</a:t>
            </a:r>
          </a:p>
          <a:p>
            <a:r>
              <a:rPr lang="pt-BR" sz="3200" dirty="0" smtClean="0"/>
              <a:t>Um exemplo é quando uma organização possui sua estratégia voltada para inovação e tem como uma de suas competências organizacionais a inovação de produtos e processos. Enquanto busca em seus colaboradores competências individuais como capacidade de inovação e resolução de problemas.</a:t>
            </a:r>
          </a:p>
          <a:p>
            <a:pPr algn="just" fontAlgn="t"/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7786" y="195530"/>
            <a:ext cx="7136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Muli Bold Bold"/>
              </a:rPr>
              <a:t>Competências</a:t>
            </a:r>
            <a:r>
              <a:rPr lang="en-US" sz="4000" dirty="0" smtClean="0">
                <a:solidFill>
                  <a:schemeClr val="bg1"/>
                </a:solidFill>
                <a:latin typeface="Muli Bold Bold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Muli Bold Bold"/>
              </a:rPr>
              <a:t>Individuais</a:t>
            </a:r>
            <a:endParaRPr lang="en-US" sz="4000" dirty="0">
              <a:solidFill>
                <a:schemeClr val="bg1"/>
              </a:solidFill>
              <a:latin typeface="Muli Bold Bold"/>
            </a:endParaRPr>
          </a:p>
        </p:txBody>
      </p:sp>
      <p:sp>
        <p:nvSpPr>
          <p:cNvPr id="7" name="AutoShape 6"/>
          <p:cNvSpPr/>
          <p:nvPr/>
        </p:nvSpPr>
        <p:spPr>
          <a:xfrm rot="5400000">
            <a:off x="7543693" y="1170108"/>
            <a:ext cx="1600200" cy="16688012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8" name="AutoShape 6"/>
          <p:cNvSpPr/>
          <p:nvPr/>
        </p:nvSpPr>
        <p:spPr>
          <a:xfrm rot="5400000">
            <a:off x="11372643" y="-3600657"/>
            <a:ext cx="1714913" cy="89154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9" name="AutoShape 5"/>
          <p:cNvSpPr/>
          <p:nvPr/>
        </p:nvSpPr>
        <p:spPr>
          <a:xfrm>
            <a:off x="0" y="8714014"/>
            <a:ext cx="1600200" cy="16002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 rot="5400000">
            <a:off x="-3654045" y="4742183"/>
            <a:ext cx="7625876" cy="317786"/>
          </a:xfrm>
          <a:prstGeom prst="rect">
            <a:avLst/>
          </a:prstGeom>
          <a:solidFill>
            <a:srgbClr val="1A3365"/>
          </a:solidFill>
        </p:spPr>
      </p:sp>
    </p:spTree>
    <p:extLst>
      <p:ext uri="{BB962C8B-B14F-4D97-AF65-F5344CB8AC3E}">
        <p14:creationId xmlns:p14="http://schemas.microsoft.com/office/powerpoint/2010/main" val="25034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9095679" y="3057774"/>
            <a:ext cx="9192321" cy="298955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0" y="5600700"/>
            <a:ext cx="8607545" cy="446623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685800" y="6481286"/>
            <a:ext cx="1676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Considerando a limitação do cargo como elemento de classificação das competências, foram criadas escaladas</a:t>
            </a:r>
            <a:r>
              <a:rPr lang="pt-BR" sz="3600" dirty="0"/>
              <a:t> com o objetivo de garantir uma maneira mais adequada de avaliar os colaboradores</a:t>
            </a:r>
            <a:r>
              <a:rPr lang="pt-BR" sz="3600" dirty="0" smtClean="0"/>
              <a:t>.</a:t>
            </a:r>
            <a:endParaRPr lang="pt-BR" sz="3600" dirty="0"/>
          </a:p>
          <a:p>
            <a:r>
              <a:rPr lang="pt-BR" sz="3600" dirty="0"/>
              <a:t>A partir disso, as competências podem ser classificadas quanto à complexidade e espaço ocupacional.</a:t>
            </a:r>
          </a:p>
        </p:txBody>
      </p:sp>
      <p:sp>
        <p:nvSpPr>
          <p:cNvPr id="33" name="AutoShape 5"/>
          <p:cNvSpPr/>
          <p:nvPr/>
        </p:nvSpPr>
        <p:spPr>
          <a:xfrm>
            <a:off x="9095679" y="0"/>
            <a:ext cx="9192321" cy="30861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10832242" y="1173718"/>
            <a:ext cx="57191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2F3942"/>
                </a:solidFill>
                <a:latin typeface="Muli Bold Bold"/>
              </a:rPr>
              <a:t>Classificação</a:t>
            </a:r>
            <a:endParaRPr lang="en-US" sz="4800" dirty="0">
              <a:solidFill>
                <a:srgbClr val="2F3942"/>
              </a:solidFill>
              <a:latin typeface="Muli Bold Bold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8607545" y="0"/>
            <a:ext cx="488134" cy="604732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0" name="TextBox 5"/>
          <p:cNvSpPr txBox="1"/>
          <p:nvPr/>
        </p:nvSpPr>
        <p:spPr>
          <a:xfrm>
            <a:off x="9117450" y="3813885"/>
            <a:ext cx="874903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Muli Bold Bold"/>
              </a:rPr>
              <a:t>Competências</a:t>
            </a:r>
            <a:r>
              <a:rPr lang="en-US" sz="4800" dirty="0" smtClean="0">
                <a:solidFill>
                  <a:schemeClr val="bg1"/>
                </a:solidFill>
                <a:latin typeface="Muli Bold Bold"/>
              </a:rPr>
              <a:t> do </a:t>
            </a:r>
            <a:r>
              <a:rPr lang="en-US" sz="4800" dirty="0" err="1">
                <a:solidFill>
                  <a:schemeClr val="bg1"/>
                </a:solidFill>
                <a:latin typeface="Muli Bold Bold"/>
              </a:rPr>
              <a:t>C</a:t>
            </a:r>
            <a:r>
              <a:rPr lang="en-US" sz="4800" dirty="0" err="1" smtClean="0">
                <a:solidFill>
                  <a:schemeClr val="bg1"/>
                </a:solidFill>
                <a:latin typeface="Muli Bold Bold"/>
              </a:rPr>
              <a:t>olaborador</a:t>
            </a:r>
            <a:endParaRPr lang="en-US" sz="4800" dirty="0">
              <a:solidFill>
                <a:schemeClr val="bg1"/>
              </a:solidFill>
              <a:latin typeface="Muli Bold Bold"/>
            </a:endParaRPr>
          </a:p>
        </p:txBody>
      </p:sp>
      <p:pic>
        <p:nvPicPr>
          <p:cNvPr id="17410" name="Picture 2" descr="mãos sob mesa com ilustração sobre recursos humanos no ce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0"/>
            <a:ext cx="864063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5" y="3194775"/>
            <a:ext cx="782138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3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4" name="AutoShape 4"/>
          <p:cNvSpPr/>
          <p:nvPr/>
        </p:nvSpPr>
        <p:spPr>
          <a:xfrm>
            <a:off x="1" y="0"/>
            <a:ext cx="8040222" cy="361956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-2" y="10020299"/>
            <a:ext cx="17297401" cy="288852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TextBox 6"/>
          <p:cNvSpPr txBox="1"/>
          <p:nvPr/>
        </p:nvSpPr>
        <p:spPr>
          <a:xfrm>
            <a:off x="466615" y="701785"/>
            <a:ext cx="7106993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Classificação</a:t>
            </a:r>
            <a:r>
              <a:rPr lang="en-US" sz="5400" b="1" spc="360" dirty="0" smtClean="0">
                <a:solidFill>
                  <a:srgbClr val="FFFFFF"/>
                </a:solidFill>
                <a:latin typeface="Muli Bold" panose="020B0604020202020204" charset="0"/>
              </a:rPr>
              <a:t> das </a:t>
            </a:r>
            <a:r>
              <a:rPr lang="en-US" sz="54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Competências</a:t>
            </a:r>
            <a:r>
              <a:rPr lang="en-US" sz="5400" b="1" spc="360" dirty="0" smtClean="0">
                <a:solidFill>
                  <a:srgbClr val="FFFFFF"/>
                </a:solidFill>
                <a:latin typeface="Muli Bold" panose="020B0604020202020204" charset="0"/>
              </a:rPr>
              <a:t> do </a:t>
            </a:r>
            <a:r>
              <a:rPr lang="en-US" sz="54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Colaborador</a:t>
            </a:r>
            <a:endParaRPr lang="en-US" sz="5400" b="1" spc="360" dirty="0">
              <a:solidFill>
                <a:srgbClr val="FFFFFF"/>
              </a:solidFill>
              <a:latin typeface="Muli Bold" panose="020B060402020202020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38458" y="1948280"/>
            <a:ext cx="88471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 dirty="0" smtClean="0"/>
              <a:t>Complexidade</a:t>
            </a:r>
          </a:p>
          <a:p>
            <a:pPr algn="just" fontAlgn="base"/>
            <a:endParaRPr lang="pt-BR" sz="3200" b="1" i="1" dirty="0">
              <a:latin typeface="+mj-lt"/>
            </a:endParaRPr>
          </a:p>
          <a:p>
            <a:r>
              <a:rPr lang="pt-BR" sz="3200" dirty="0"/>
              <a:t>A complexidade, neste caso, não se trata da realização de uma tarefa difícil. </a:t>
            </a:r>
            <a:r>
              <a:rPr lang="pt-BR" sz="3200" b="1" dirty="0"/>
              <a:t>Mas sim o quanto uma atribuição exige do colaborador</a:t>
            </a:r>
            <a:r>
              <a:rPr lang="pt-BR" sz="3200" b="1" dirty="0" smtClean="0"/>
              <a:t>.</a:t>
            </a:r>
          </a:p>
          <a:p>
            <a:endParaRPr lang="pt-BR" sz="3200" dirty="0"/>
          </a:p>
          <a:p>
            <a:r>
              <a:rPr lang="pt-BR" sz="3200" dirty="0" smtClean="0"/>
              <a:t>Isso </a:t>
            </a:r>
            <a:r>
              <a:rPr lang="pt-BR" sz="3200" dirty="0"/>
              <a:t>porque as tarefas requerem um conjunto específico de capacidades. E, a depender de quem vai desenvolvê-la, essa mesma atividade pode ser executada com dificuldade ou não.</a:t>
            </a:r>
          </a:p>
          <a:p>
            <a:pPr algn="just" fontAlgn="base"/>
            <a:endParaRPr lang="pt-BR" sz="3200" dirty="0"/>
          </a:p>
          <a:p>
            <a:pPr algn="just" fontAlgn="base"/>
            <a:endParaRPr lang="pt-BR" sz="4400" dirty="0"/>
          </a:p>
        </p:txBody>
      </p:sp>
      <p:sp>
        <p:nvSpPr>
          <p:cNvPr id="8" name="AutoShape 5"/>
          <p:cNvSpPr/>
          <p:nvPr/>
        </p:nvSpPr>
        <p:spPr>
          <a:xfrm flipH="1">
            <a:off x="8040223" y="0"/>
            <a:ext cx="186617" cy="10020299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0" name="AutoShape 5"/>
          <p:cNvSpPr/>
          <p:nvPr/>
        </p:nvSpPr>
        <p:spPr>
          <a:xfrm rot="5400000" flipH="1">
            <a:off x="12677504" y="-4477987"/>
            <a:ext cx="147242" cy="9103216"/>
          </a:xfrm>
          <a:prstGeom prst="rect">
            <a:avLst/>
          </a:prstGeom>
          <a:solidFill>
            <a:srgbClr val="FFC000"/>
          </a:solidFill>
        </p:spPr>
      </p:sp>
    </p:spTree>
    <p:extLst>
      <p:ext uri="{BB962C8B-B14F-4D97-AF65-F5344CB8AC3E}">
        <p14:creationId xmlns:p14="http://schemas.microsoft.com/office/powerpoint/2010/main" val="27165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5" y="3194775"/>
            <a:ext cx="782138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3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4" name="AutoShape 4"/>
          <p:cNvSpPr/>
          <p:nvPr/>
        </p:nvSpPr>
        <p:spPr>
          <a:xfrm>
            <a:off x="1" y="0"/>
            <a:ext cx="8040222" cy="361956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-2" y="10020299"/>
            <a:ext cx="17297401" cy="288852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TextBox 6"/>
          <p:cNvSpPr txBox="1"/>
          <p:nvPr/>
        </p:nvSpPr>
        <p:spPr>
          <a:xfrm>
            <a:off x="466615" y="701785"/>
            <a:ext cx="7106993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Classificação</a:t>
            </a:r>
            <a:r>
              <a:rPr lang="en-US" sz="5400" b="1" spc="360" dirty="0" smtClean="0">
                <a:solidFill>
                  <a:srgbClr val="FFFFFF"/>
                </a:solidFill>
                <a:latin typeface="Muli Bold" panose="020B0604020202020204" charset="0"/>
              </a:rPr>
              <a:t> das </a:t>
            </a:r>
            <a:r>
              <a:rPr lang="en-US" sz="54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Competências</a:t>
            </a:r>
            <a:r>
              <a:rPr lang="en-US" sz="5400" b="1" spc="360" dirty="0" smtClean="0">
                <a:solidFill>
                  <a:srgbClr val="FFFFFF"/>
                </a:solidFill>
                <a:latin typeface="Muli Bold" panose="020B0604020202020204" charset="0"/>
              </a:rPr>
              <a:t> do </a:t>
            </a:r>
            <a:r>
              <a:rPr lang="en-US" sz="54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Colaborador</a:t>
            </a:r>
            <a:endParaRPr lang="en-US" sz="5400" b="1" spc="360" dirty="0">
              <a:solidFill>
                <a:srgbClr val="FFFFFF"/>
              </a:solidFill>
              <a:latin typeface="Muli Bold" panose="020B060402020202020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27571" y="853720"/>
            <a:ext cx="884710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200" b="1" dirty="0" smtClean="0"/>
              <a:t>Espaço Ocupacional</a:t>
            </a:r>
          </a:p>
          <a:p>
            <a:pPr algn="just" fontAlgn="base"/>
            <a:endParaRPr lang="pt-BR" sz="4000" b="1" i="1" dirty="0"/>
          </a:p>
          <a:p>
            <a:pPr algn="just" fontAlgn="base"/>
            <a:r>
              <a:rPr lang="pt-BR" sz="3200" dirty="0" smtClean="0"/>
              <a:t>O Espaço </a:t>
            </a:r>
            <a:r>
              <a:rPr lang="pt-BR" sz="3200" dirty="0"/>
              <a:t>ocupacional </a:t>
            </a:r>
            <a:r>
              <a:rPr lang="pt-BR" sz="3200" b="1" dirty="0" smtClean="0"/>
              <a:t>consiste no conjunto de atribuições e responsabilidades de um colaborador</a:t>
            </a:r>
            <a:r>
              <a:rPr lang="pt-BR" sz="3200" dirty="0"/>
              <a:t>, considerando o espaço dinâmico que ele pode ocupar naquela </a:t>
            </a:r>
            <a:r>
              <a:rPr lang="pt-BR" sz="3200" dirty="0" smtClean="0"/>
              <a:t>organização.</a:t>
            </a:r>
          </a:p>
          <a:p>
            <a:pPr algn="just" fontAlgn="base"/>
            <a:endParaRPr lang="pt-BR" sz="3200" dirty="0"/>
          </a:p>
          <a:p>
            <a:pPr algn="just" fontAlgn="base"/>
            <a:r>
              <a:rPr lang="pt-BR" sz="3200" dirty="0"/>
              <a:t>É importante entender que </a:t>
            </a:r>
            <a:r>
              <a:rPr lang="pt-BR" sz="3200" b="1" dirty="0"/>
              <a:t>um colaborador pode agregar valor para a empresa ampliando suas capacidades</a:t>
            </a:r>
            <a:r>
              <a:rPr lang="pt-BR" sz="3200" dirty="0"/>
              <a:t>. </a:t>
            </a:r>
            <a:endParaRPr lang="pt-BR" sz="3200" dirty="0" smtClean="0"/>
          </a:p>
          <a:p>
            <a:pPr algn="just" fontAlgn="base"/>
            <a:endParaRPr lang="pt-BR" sz="3200" dirty="0"/>
          </a:p>
          <a:p>
            <a:pPr algn="just" fontAlgn="base"/>
            <a:r>
              <a:rPr lang="pt-BR" sz="3200" dirty="0" smtClean="0"/>
              <a:t>Isso </a:t>
            </a:r>
            <a:r>
              <a:rPr lang="pt-BR" sz="3200" dirty="0"/>
              <a:t>não quer dizer que, necessariamente, ele precise mudar de cargo e os conceitos de complexidade e espaço ocupacional nos ajudam a entender isso melhor.</a:t>
            </a:r>
          </a:p>
          <a:p>
            <a:pPr algn="just" fontAlgn="base"/>
            <a:endParaRPr lang="pt-BR" sz="4000" dirty="0"/>
          </a:p>
        </p:txBody>
      </p:sp>
      <p:sp>
        <p:nvSpPr>
          <p:cNvPr id="8" name="AutoShape 5"/>
          <p:cNvSpPr/>
          <p:nvPr/>
        </p:nvSpPr>
        <p:spPr>
          <a:xfrm flipH="1">
            <a:off x="8040223" y="0"/>
            <a:ext cx="186617" cy="10020299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0" name="AutoShape 5"/>
          <p:cNvSpPr/>
          <p:nvPr/>
        </p:nvSpPr>
        <p:spPr>
          <a:xfrm rot="5400000" flipH="1">
            <a:off x="12677504" y="-4477987"/>
            <a:ext cx="147242" cy="9103216"/>
          </a:xfrm>
          <a:prstGeom prst="rect">
            <a:avLst/>
          </a:prstGeom>
          <a:solidFill>
            <a:srgbClr val="FFC000"/>
          </a:solidFill>
        </p:spPr>
      </p:sp>
    </p:spTree>
    <p:extLst>
      <p:ext uri="{BB962C8B-B14F-4D97-AF65-F5344CB8AC3E}">
        <p14:creationId xmlns:p14="http://schemas.microsoft.com/office/powerpoint/2010/main" val="33447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090" y="8572500"/>
            <a:ext cx="12538494" cy="1725384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0" name="AutoShape 8"/>
          <p:cNvSpPr/>
          <p:nvPr/>
        </p:nvSpPr>
        <p:spPr>
          <a:xfrm rot="5400000">
            <a:off x="14984186" y="-1839682"/>
            <a:ext cx="1464128" cy="514350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5" name="TextBox 5"/>
          <p:cNvSpPr txBox="1"/>
          <p:nvPr/>
        </p:nvSpPr>
        <p:spPr>
          <a:xfrm>
            <a:off x="1214232" y="9065860"/>
            <a:ext cx="9952588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  <a:latin typeface="Muli Bold Bold"/>
              </a:rPr>
              <a:t>Tipos</a:t>
            </a:r>
            <a:r>
              <a:rPr lang="en-US" sz="4800" dirty="0" smtClean="0">
                <a:solidFill>
                  <a:srgbClr val="FFC000"/>
                </a:solidFill>
                <a:latin typeface="Muli Bold Bold"/>
              </a:rPr>
              <a:t> de </a:t>
            </a:r>
            <a:r>
              <a:rPr lang="en-US" sz="4800" dirty="0" err="1" smtClean="0">
                <a:solidFill>
                  <a:srgbClr val="FFC000"/>
                </a:solidFill>
                <a:latin typeface="Muli Bold Bold"/>
              </a:rPr>
              <a:t>Competências</a:t>
            </a:r>
            <a:endParaRPr lang="en-US" sz="4800" dirty="0">
              <a:solidFill>
                <a:srgbClr val="FFC000"/>
              </a:solidFill>
              <a:latin typeface="Muli Bo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0975" y="3771900"/>
            <a:ext cx="1097584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200" dirty="0"/>
              <a:t>Podemos dividir as habilidades de um colaborador, com base nas suas experiências psicossociais, em: </a:t>
            </a:r>
            <a:r>
              <a:rPr lang="pt-BR" sz="3200" dirty="0" err="1" smtClean="0"/>
              <a:t>Softs</a:t>
            </a:r>
            <a:r>
              <a:rPr lang="pt-BR" sz="3200" dirty="0" smtClean="0"/>
              <a:t> </a:t>
            </a:r>
            <a:r>
              <a:rPr lang="pt-BR" sz="3200" dirty="0"/>
              <a:t>e</a:t>
            </a:r>
            <a:r>
              <a:rPr lang="pt-BR" sz="3200" dirty="0" smtClean="0"/>
              <a:t> Hard </a:t>
            </a:r>
            <a:r>
              <a:rPr lang="pt-BR" sz="3200" dirty="0" err="1" smtClean="0"/>
              <a:t>Skills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 smtClean="0"/>
              <a:t>Quando </a:t>
            </a:r>
            <a:r>
              <a:rPr lang="pt-BR" sz="3200" dirty="0"/>
              <a:t>trabalhadas em conjunto, </a:t>
            </a:r>
            <a:r>
              <a:rPr lang="pt-BR" sz="3200" b="1" dirty="0"/>
              <a:t>elas contribuem para o alcance de bons resultados</a:t>
            </a:r>
            <a:r>
              <a:rPr lang="pt-BR" sz="3200" dirty="0"/>
              <a:t>. </a:t>
            </a:r>
          </a:p>
        </p:txBody>
      </p:sp>
      <p:sp>
        <p:nvSpPr>
          <p:cNvPr id="9" name="AutoShape 8"/>
          <p:cNvSpPr/>
          <p:nvPr/>
        </p:nvSpPr>
        <p:spPr>
          <a:xfrm rot="5400000">
            <a:off x="4592572" y="-4592571"/>
            <a:ext cx="2171700" cy="11356845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2" name="AutoShape 2"/>
          <p:cNvSpPr/>
          <p:nvPr/>
        </p:nvSpPr>
        <p:spPr>
          <a:xfrm>
            <a:off x="11356845" y="0"/>
            <a:ext cx="6931155" cy="2933700"/>
          </a:xfrm>
          <a:prstGeom prst="rect">
            <a:avLst/>
          </a:prstGeom>
          <a:solidFill>
            <a:srgbClr val="2F3942"/>
          </a:solidFill>
        </p:spPr>
      </p:sp>
      <p:pic>
        <p:nvPicPr>
          <p:cNvPr id="4098" name="Picture 2" descr="Ilustração de mulher de negócios multitarefa desenhada à m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845" y="2933700"/>
            <a:ext cx="693115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/>
          <p:cNvSpPr/>
          <p:nvPr/>
        </p:nvSpPr>
        <p:spPr>
          <a:xfrm>
            <a:off x="11356845" y="7364184"/>
            <a:ext cx="6931155" cy="2933700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29616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4" name="AutoShape 4"/>
          <p:cNvSpPr/>
          <p:nvPr/>
        </p:nvSpPr>
        <p:spPr>
          <a:xfrm>
            <a:off x="1" y="0"/>
            <a:ext cx="7466400" cy="361956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-2" y="10012325"/>
            <a:ext cx="17297401" cy="296825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TextBox 6"/>
          <p:cNvSpPr txBox="1"/>
          <p:nvPr/>
        </p:nvSpPr>
        <p:spPr>
          <a:xfrm>
            <a:off x="712168" y="917229"/>
            <a:ext cx="5830785" cy="1785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8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Habilidades</a:t>
            </a:r>
            <a:r>
              <a:rPr lang="en-US" sz="5800" b="1" spc="360" dirty="0" smtClean="0">
                <a:solidFill>
                  <a:srgbClr val="FFFFFF"/>
                </a:solidFill>
                <a:latin typeface="Muli Bold" panose="020B0604020202020204" charset="0"/>
              </a:rPr>
              <a:t> </a:t>
            </a:r>
            <a:r>
              <a:rPr lang="en-US" sz="58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Interpessoais</a:t>
            </a:r>
            <a:endParaRPr lang="en-US" sz="5800" b="1" spc="360" dirty="0">
              <a:solidFill>
                <a:srgbClr val="FFFFFF"/>
              </a:solidFill>
              <a:latin typeface="Muli Bold" panose="020B060402020202020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96200" y="925501"/>
            <a:ext cx="91524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t-BR" sz="3200" dirty="0"/>
          </a:p>
          <a:p>
            <a:pPr algn="just"/>
            <a:r>
              <a:rPr lang="pt-BR" sz="3200" dirty="0"/>
              <a:t>As </a:t>
            </a:r>
            <a:r>
              <a:rPr lang="pt-BR" sz="3200" b="1" dirty="0"/>
              <a:t>Soft </a:t>
            </a:r>
            <a:r>
              <a:rPr lang="pt-BR" sz="3200" b="1" dirty="0" err="1"/>
              <a:t>Skills</a:t>
            </a:r>
            <a:r>
              <a:rPr lang="pt-BR" sz="3200" b="1" dirty="0"/>
              <a:t> </a:t>
            </a:r>
            <a:r>
              <a:rPr lang="pt-BR" sz="3200" dirty="0"/>
              <a:t>são aquelas competências </a:t>
            </a:r>
            <a:r>
              <a:rPr lang="pt-BR" sz="3200" dirty="0" smtClean="0"/>
              <a:t>qualitativas </a:t>
            </a:r>
            <a:r>
              <a:rPr lang="pt-BR" sz="3200" dirty="0"/>
              <a:t>ligadas ao comportamento do colaborador, </a:t>
            </a:r>
            <a:r>
              <a:rPr lang="pt-BR" sz="3200" b="1" dirty="0"/>
              <a:t>aos seus relacionamentos interpessoais e a como eles lidam com o trabalho e as pessoas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Podemos dizer que essas habilidades </a:t>
            </a:r>
            <a:r>
              <a:rPr lang="pt-BR" sz="3200" b="1" dirty="0"/>
              <a:t>estão relacionadas ao que existe de humano no profissional, assim como seus aspectos emocionais. </a:t>
            </a:r>
            <a:r>
              <a:rPr lang="pt-BR" sz="3200" dirty="0"/>
              <a:t>Se dedicar a elas ajuda empresas a construírem um ambiente de trabalho mais saudável e produtivo.</a:t>
            </a:r>
          </a:p>
          <a:p>
            <a:pPr algn="just" fontAlgn="base"/>
            <a:endParaRPr lang="pt-BR" sz="3200" dirty="0"/>
          </a:p>
        </p:txBody>
      </p:sp>
      <p:sp>
        <p:nvSpPr>
          <p:cNvPr id="8" name="AutoShape 5"/>
          <p:cNvSpPr/>
          <p:nvPr/>
        </p:nvSpPr>
        <p:spPr>
          <a:xfrm flipH="1">
            <a:off x="7279783" y="0"/>
            <a:ext cx="186617" cy="10020299"/>
          </a:xfrm>
          <a:prstGeom prst="rect">
            <a:avLst/>
          </a:prstGeom>
          <a:solidFill>
            <a:srgbClr val="FFC000"/>
          </a:solidFill>
        </p:spPr>
      </p:sp>
      <p:pic>
        <p:nvPicPr>
          <p:cNvPr id="2050" name="Picture 2" descr="Ilustração de mulher de negócios multitarefa desenhada à m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300"/>
            <a:ext cx="726889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4" name="AutoShape 4"/>
          <p:cNvSpPr/>
          <p:nvPr/>
        </p:nvSpPr>
        <p:spPr>
          <a:xfrm>
            <a:off x="1" y="0"/>
            <a:ext cx="7466400" cy="361956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-2" y="10020299"/>
            <a:ext cx="17297401" cy="288852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TextBox 6"/>
          <p:cNvSpPr txBox="1"/>
          <p:nvPr/>
        </p:nvSpPr>
        <p:spPr>
          <a:xfrm>
            <a:off x="817808" y="917229"/>
            <a:ext cx="5830785" cy="1785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8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Habilidades</a:t>
            </a:r>
            <a:r>
              <a:rPr lang="en-US" sz="5800" b="1" spc="360" dirty="0" smtClean="0">
                <a:solidFill>
                  <a:srgbClr val="FFFFFF"/>
                </a:solidFill>
                <a:latin typeface="Muli Bold" panose="020B0604020202020204" charset="0"/>
              </a:rPr>
              <a:t> </a:t>
            </a:r>
            <a:r>
              <a:rPr lang="en-US" sz="5800" b="1" spc="360" dirty="0" err="1" smtClean="0">
                <a:solidFill>
                  <a:srgbClr val="FFFFFF"/>
                </a:solidFill>
                <a:latin typeface="Muli Bold" panose="020B0604020202020204" charset="0"/>
              </a:rPr>
              <a:t>Difíceis</a:t>
            </a:r>
            <a:endParaRPr lang="en-US" sz="5800" b="1" spc="360" dirty="0">
              <a:solidFill>
                <a:srgbClr val="FFFFFF"/>
              </a:solidFill>
              <a:latin typeface="Muli Bold" panose="020B060402020202020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79870" y="571500"/>
            <a:ext cx="915243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t-BR" sz="3200" dirty="0"/>
          </a:p>
          <a:p>
            <a:pPr algn="just"/>
            <a:r>
              <a:rPr lang="pt-BR" sz="3200" dirty="0"/>
              <a:t>As </a:t>
            </a:r>
            <a:r>
              <a:rPr lang="pt-BR" sz="3200" b="1" dirty="0"/>
              <a:t>Hard </a:t>
            </a:r>
            <a:r>
              <a:rPr lang="pt-BR" sz="3200" b="1" dirty="0" err="1"/>
              <a:t>Skills</a:t>
            </a:r>
            <a:r>
              <a:rPr lang="pt-BR" sz="3200" b="1" dirty="0"/>
              <a:t> </a:t>
            </a:r>
            <a:r>
              <a:rPr lang="pt-BR" sz="3200" dirty="0"/>
              <a:t>são competências quantitativas, ligadas ao aspecto técnico e funcional do colaborador. São essas habilidades e capacidades que um profissional pode aprimorar com cursos, treinamentos ou capacitações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Ainda que as Hard </a:t>
            </a:r>
            <a:r>
              <a:rPr lang="pt-BR" sz="3200" dirty="0" err="1"/>
              <a:t>Skills</a:t>
            </a:r>
            <a:r>
              <a:rPr lang="pt-BR" sz="3200" dirty="0"/>
              <a:t> sejam muito importantes, </a:t>
            </a:r>
            <a:r>
              <a:rPr lang="pt-BR" sz="3200" b="1" dirty="0"/>
              <a:t>olhar também para as habilidades comportamentais e emocionais dos colaboradores é tão importante quanto se preocupar com conhecimentos práticos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O </a:t>
            </a:r>
            <a:r>
              <a:rPr lang="pt-BR" sz="3200" dirty="0"/>
              <a:t>ideal é chegar ao equilíbrio desses dois tipos de competências para que se consiga qualificar e potencializar capacidades.</a:t>
            </a:r>
          </a:p>
          <a:p>
            <a:pPr algn="just" fontAlgn="base"/>
            <a:endParaRPr lang="pt-BR" sz="3200" dirty="0"/>
          </a:p>
        </p:txBody>
      </p:sp>
      <p:sp>
        <p:nvSpPr>
          <p:cNvPr id="8" name="AutoShape 5"/>
          <p:cNvSpPr/>
          <p:nvPr/>
        </p:nvSpPr>
        <p:spPr>
          <a:xfrm flipH="1">
            <a:off x="7279783" y="0"/>
            <a:ext cx="186617" cy="10020299"/>
          </a:xfrm>
          <a:prstGeom prst="rect">
            <a:avLst/>
          </a:prstGeom>
          <a:solidFill>
            <a:srgbClr val="FFC000"/>
          </a:solidFill>
        </p:spPr>
      </p:sp>
      <p:pic>
        <p:nvPicPr>
          <p:cNvPr id="2050" name="Picture 2" descr="Ilustração de mulher de negócios multitarefa desenhada à m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300"/>
            <a:ext cx="726889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58200" y="0"/>
            <a:ext cx="9829800" cy="41529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" name="AutoShape 3"/>
          <p:cNvSpPr/>
          <p:nvPr/>
        </p:nvSpPr>
        <p:spPr>
          <a:xfrm>
            <a:off x="1" y="4381500"/>
            <a:ext cx="381000" cy="59055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4" name="AutoShape 4"/>
          <p:cNvSpPr/>
          <p:nvPr/>
        </p:nvSpPr>
        <p:spPr>
          <a:xfrm>
            <a:off x="8458200" y="4152900"/>
            <a:ext cx="9829800" cy="61341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7" name="TextBox 7"/>
          <p:cNvSpPr txBox="1"/>
          <p:nvPr/>
        </p:nvSpPr>
        <p:spPr>
          <a:xfrm>
            <a:off x="8963025" y="4757737"/>
            <a:ext cx="882015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pt-BR" sz="3200" dirty="0">
                <a:solidFill>
                  <a:schemeClr val="bg1"/>
                </a:solidFill>
              </a:rPr>
              <a:t>A</a:t>
            </a:r>
            <a:r>
              <a:rPr lang="pt-BR" sz="3200" dirty="0" smtClean="0">
                <a:solidFill>
                  <a:schemeClr val="bg1"/>
                </a:solidFill>
              </a:rPr>
              <a:t> competência </a:t>
            </a:r>
            <a:r>
              <a:rPr lang="pt-BR" sz="3200" dirty="0">
                <a:solidFill>
                  <a:schemeClr val="bg1"/>
                </a:solidFill>
              </a:rPr>
              <a:t>pode ser mensurada, quando comparada com padrões estabelecidos e desenvolvidos por meio de </a:t>
            </a:r>
            <a:r>
              <a:rPr lang="pt-BR" sz="3200" dirty="0" smtClean="0">
                <a:solidFill>
                  <a:schemeClr val="bg1"/>
                </a:solidFill>
              </a:rPr>
              <a:t>treinamento. </a:t>
            </a:r>
          </a:p>
          <a:p>
            <a:pPr algn="just" fontAlgn="base"/>
            <a:endParaRPr lang="pt-BR" sz="3200" dirty="0">
              <a:solidFill>
                <a:schemeClr val="bg1"/>
              </a:solidFill>
            </a:endParaRPr>
          </a:p>
          <a:p>
            <a:pPr algn="just" fontAlgn="base"/>
            <a:r>
              <a:rPr lang="pt-BR" sz="3200" dirty="0" smtClean="0">
                <a:solidFill>
                  <a:schemeClr val="bg1"/>
                </a:solidFill>
              </a:rPr>
              <a:t>Sendo a capacidade </a:t>
            </a:r>
            <a:r>
              <a:rPr lang="pt-BR" sz="3200" dirty="0">
                <a:solidFill>
                  <a:schemeClr val="bg1"/>
                </a:solidFill>
              </a:rPr>
              <a:t>de uma pessoa de gerar resultados dentro dos objetivos organizacionais.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63025" y="571499"/>
            <a:ext cx="88201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/>
              <a:t>Competências é um conjunto </a:t>
            </a:r>
            <a:r>
              <a:rPr lang="pt-BR" sz="3200" dirty="0"/>
              <a:t>de conhecimentos, </a:t>
            </a:r>
            <a:r>
              <a:rPr lang="pt-BR" sz="3200" dirty="0" smtClean="0"/>
              <a:t>habilidades e </a:t>
            </a:r>
            <a:r>
              <a:rPr lang="pt-BR" sz="3200" dirty="0"/>
              <a:t>atitudes que afetam a maior parte do trabalho de uma pessoa, e que se relacionam com o desempenho no </a:t>
            </a:r>
            <a:r>
              <a:rPr lang="pt-BR" sz="3200" dirty="0" smtClean="0"/>
              <a:t>trabalho.</a:t>
            </a:r>
            <a:endParaRPr lang="pt-B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04900"/>
            <a:ext cx="8071756" cy="784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H="1">
            <a:off x="6155870" y="0"/>
            <a:ext cx="457200" cy="102870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2" name="AutoShape 2"/>
          <p:cNvSpPr/>
          <p:nvPr/>
        </p:nvSpPr>
        <p:spPr>
          <a:xfrm>
            <a:off x="0" y="0"/>
            <a:ext cx="6155870" cy="22479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6" name="TextBox 6"/>
          <p:cNvSpPr txBox="1"/>
          <p:nvPr/>
        </p:nvSpPr>
        <p:spPr>
          <a:xfrm>
            <a:off x="7211786" y="794657"/>
            <a:ext cx="10595524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pt-BR" sz="3600" dirty="0"/>
              <a:t>Dentro de uma mesma organização, </a:t>
            </a:r>
            <a:r>
              <a:rPr lang="pt-BR" sz="3600" b="1" dirty="0"/>
              <a:t>o colaborador pode vivenciar diferentes trajetórias de carreira</a:t>
            </a:r>
            <a:r>
              <a:rPr lang="pt-BR" sz="3600" b="1" dirty="0" smtClean="0"/>
              <a:t>.</a:t>
            </a:r>
          </a:p>
          <a:p>
            <a:pPr algn="just" fontAlgn="base"/>
            <a:endParaRPr lang="pt-BR" sz="3600" dirty="0" smtClean="0"/>
          </a:p>
          <a:p>
            <a:pPr algn="just" fontAlgn="base"/>
            <a:r>
              <a:rPr lang="pt-BR" sz="3600" dirty="0" smtClean="0"/>
              <a:t>Elas </a:t>
            </a:r>
            <a:r>
              <a:rPr lang="pt-BR" sz="3600" dirty="0"/>
              <a:t>atualmente se caracterizam pela natureza das atribuições e responsabilidades que os colaboradores possuem, </a:t>
            </a:r>
            <a:r>
              <a:rPr lang="pt-BR" sz="3600" dirty="0" smtClean="0"/>
              <a:t>podendo ser </a:t>
            </a:r>
            <a:r>
              <a:rPr lang="pt-BR" sz="3600" dirty="0"/>
              <a:t>classificada em</a:t>
            </a:r>
            <a:r>
              <a:rPr lang="pt-BR" sz="3600" dirty="0" smtClean="0"/>
              <a:t>:</a:t>
            </a:r>
          </a:p>
          <a:p>
            <a:pPr algn="just" fontAlgn="base"/>
            <a:endParaRPr lang="pt-BR" sz="3600" b="1" dirty="0"/>
          </a:p>
          <a:p>
            <a:pPr algn="just" fontAlgn="base"/>
            <a:r>
              <a:rPr lang="pt-BR" sz="3600" b="1" dirty="0"/>
              <a:t>Público-alvo:</a:t>
            </a:r>
            <a:r>
              <a:rPr lang="pt-BR" sz="3600" dirty="0"/>
              <a:t> público para o qual se destina o trabalho. </a:t>
            </a:r>
            <a:r>
              <a:rPr lang="pt-BR" sz="3600" dirty="0" smtClean="0"/>
              <a:t>Exemplo: </a:t>
            </a:r>
            <a:r>
              <a:rPr lang="pt-BR" sz="3600" dirty="0"/>
              <a:t>mesma empresa, mesmos clientes, etc</a:t>
            </a:r>
            <a:r>
              <a:rPr lang="pt-BR" sz="3600" dirty="0" smtClean="0"/>
              <a:t>.</a:t>
            </a:r>
          </a:p>
          <a:p>
            <a:pPr algn="just" fontAlgn="base"/>
            <a:endParaRPr lang="pt-BR" sz="3600" b="1" dirty="0"/>
          </a:p>
          <a:p>
            <a:pPr algn="just" fontAlgn="base"/>
            <a:r>
              <a:rPr lang="pt-BR" sz="3600" b="1" dirty="0"/>
              <a:t>Natureza:</a:t>
            </a:r>
            <a:r>
              <a:rPr lang="pt-BR" sz="3600" dirty="0"/>
              <a:t> natureza do conhecimento e das habilidades envolvidas. </a:t>
            </a:r>
            <a:r>
              <a:rPr lang="pt-BR" sz="3600" dirty="0" smtClean="0"/>
              <a:t>Exemplos: </a:t>
            </a:r>
            <a:r>
              <a:rPr lang="pt-BR" sz="3600" dirty="0"/>
              <a:t>cargos diferentes, mas oriundos de uma mesma formação.</a:t>
            </a:r>
            <a:endParaRPr lang="pt-BR" sz="3600" b="1" dirty="0"/>
          </a:p>
        </p:txBody>
      </p:sp>
      <p:sp>
        <p:nvSpPr>
          <p:cNvPr id="13" name="AutoShape 13"/>
          <p:cNvSpPr/>
          <p:nvPr/>
        </p:nvSpPr>
        <p:spPr>
          <a:xfrm>
            <a:off x="-1" y="9791700"/>
            <a:ext cx="18280557" cy="516848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8" name="TextBox 5"/>
          <p:cNvSpPr txBox="1"/>
          <p:nvPr/>
        </p:nvSpPr>
        <p:spPr>
          <a:xfrm>
            <a:off x="-880498" y="446840"/>
            <a:ext cx="791686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Muli Bold Bold"/>
              </a:rPr>
              <a:t>Distribuição</a:t>
            </a:r>
            <a:r>
              <a:rPr lang="en-US" sz="4400" dirty="0" smtClean="0">
                <a:solidFill>
                  <a:schemeClr val="bg1"/>
                </a:solidFill>
                <a:latin typeface="Muli Bold Bold"/>
              </a:rPr>
              <a:t> das </a:t>
            </a:r>
            <a:r>
              <a:rPr lang="en-US" sz="4400" dirty="0" err="1" smtClean="0">
                <a:solidFill>
                  <a:schemeClr val="bg1"/>
                </a:solidFill>
                <a:latin typeface="Muli Bold Bold"/>
              </a:rPr>
              <a:t>Competências</a:t>
            </a:r>
            <a:endParaRPr lang="en-US" sz="4400" dirty="0">
              <a:solidFill>
                <a:schemeClr val="bg1"/>
              </a:solidFill>
              <a:latin typeface="Muli Bold Bold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62300"/>
            <a:ext cx="615587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4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H="1">
            <a:off x="6155870" y="0"/>
            <a:ext cx="457200" cy="102870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2" name="AutoShape 2"/>
          <p:cNvSpPr/>
          <p:nvPr/>
        </p:nvSpPr>
        <p:spPr>
          <a:xfrm>
            <a:off x="0" y="0"/>
            <a:ext cx="6155870" cy="22479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6" name="TextBox 6"/>
          <p:cNvSpPr txBox="1"/>
          <p:nvPr/>
        </p:nvSpPr>
        <p:spPr>
          <a:xfrm>
            <a:off x="7036367" y="680358"/>
            <a:ext cx="10595524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600" dirty="0"/>
              <a:t>A natureza da trajetória pode ser agrupada em três categorias</a:t>
            </a:r>
            <a:r>
              <a:rPr lang="pt-BR" sz="3600" dirty="0" smtClean="0"/>
              <a:t>: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3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3600" b="1" dirty="0" smtClean="0"/>
              <a:t>Operacionais</a:t>
            </a:r>
            <a:r>
              <a:rPr lang="pt-BR" sz="3600" b="1" dirty="0"/>
              <a:t>:</a:t>
            </a:r>
            <a:r>
              <a:rPr lang="pt-BR" sz="3600" dirty="0"/>
              <a:t> carreiras que exigem o uso do corpo ou alto grau de estruturação, sendo ligadas às atividades-fim da organização</a:t>
            </a:r>
            <a:r>
              <a:rPr lang="pt-BR" sz="3600" dirty="0" smtClean="0"/>
              <a:t>;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3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3600" b="1" dirty="0"/>
              <a:t>Profissionais:</a:t>
            </a:r>
            <a:r>
              <a:rPr lang="pt-BR" sz="3600" dirty="0"/>
              <a:t> carreiras ligadas às atividades específicas, executadas por pessoas com conhecimento técnico ou ensino superior. A natureza profissional pode variar entre administrativo e técnico</a:t>
            </a:r>
            <a:r>
              <a:rPr lang="pt-BR" sz="3600" dirty="0" smtClean="0"/>
              <a:t>;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3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3600" b="1" dirty="0"/>
              <a:t>Gerenciais:</a:t>
            </a:r>
            <a:r>
              <a:rPr lang="pt-BR" sz="3600" dirty="0"/>
              <a:t> carreiras ligadas às atividades de gestão de empresas.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-1" y="9791700"/>
            <a:ext cx="18280557" cy="516848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8" name="TextBox 5"/>
          <p:cNvSpPr txBox="1"/>
          <p:nvPr/>
        </p:nvSpPr>
        <p:spPr>
          <a:xfrm>
            <a:off x="-880498" y="446840"/>
            <a:ext cx="791686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Muli Bold Bold"/>
              </a:rPr>
              <a:t>Distribuição</a:t>
            </a:r>
            <a:r>
              <a:rPr lang="en-US" sz="4400" dirty="0" smtClean="0">
                <a:solidFill>
                  <a:schemeClr val="bg1"/>
                </a:solidFill>
                <a:latin typeface="Muli Bold Bold"/>
              </a:rPr>
              <a:t> das </a:t>
            </a:r>
            <a:r>
              <a:rPr lang="en-US" sz="4400" dirty="0" err="1" smtClean="0">
                <a:solidFill>
                  <a:schemeClr val="bg1"/>
                </a:solidFill>
                <a:latin typeface="Muli Bold Bold"/>
              </a:rPr>
              <a:t>Competências</a:t>
            </a:r>
            <a:endParaRPr lang="en-US" sz="4400" dirty="0">
              <a:solidFill>
                <a:schemeClr val="bg1"/>
              </a:solidFill>
              <a:latin typeface="Muli Bold Bold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62300"/>
            <a:ext cx="615587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878284" y="2933700"/>
            <a:ext cx="11706485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pt-BR" sz="3200" dirty="0" smtClean="0"/>
              <a:t>Quando uma empresa busca por talentos para completar seu time, ela analisa a competência profissional de cada indivíduo. Porém, </a:t>
            </a:r>
            <a:r>
              <a:rPr lang="pt-BR" sz="3200" b="1" dirty="0" smtClean="0"/>
              <a:t>há diversas habilidades e comportamentos que formam um bom colaborador</a:t>
            </a:r>
          </a:p>
          <a:p>
            <a:pPr algn="just" fontAlgn="base"/>
            <a:endParaRPr lang="pt-BR" sz="3200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just" fontAlgn="base"/>
            <a:r>
              <a:rPr lang="pt-BR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As chamadas Soft e Hard </a:t>
            </a:r>
            <a:r>
              <a:rPr lang="pt-BR" sz="32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Skills</a:t>
            </a:r>
            <a:r>
              <a:rPr lang="pt-BR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são usadas como critérios. É </a:t>
            </a:r>
            <a:r>
              <a:rPr lang="pt-BR" sz="3200" dirty="0" smtClean="0">
                <a:sym typeface="Arial"/>
              </a:rPr>
              <a:t>a partir delas que é possível realizar a avaliação de um colaborador de forma mais acertada.</a:t>
            </a:r>
            <a:endParaRPr lang="pt-BR" sz="3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0" y="0"/>
            <a:ext cx="18288000" cy="20574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6020331" y="0"/>
            <a:ext cx="2278555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F5CB7B91-1961-434B-924E-369C4DDEDA0F}"/>
              </a:ext>
            </a:extLst>
          </p:cNvPr>
          <p:cNvSpPr/>
          <p:nvPr/>
        </p:nvSpPr>
        <p:spPr>
          <a:xfrm>
            <a:off x="7315200" y="10039350"/>
            <a:ext cx="10972800" cy="28575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9" name="TextBox 5"/>
          <p:cNvSpPr txBox="1"/>
          <p:nvPr/>
        </p:nvSpPr>
        <p:spPr>
          <a:xfrm>
            <a:off x="3038214" y="302941"/>
            <a:ext cx="1221157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Muli Bold Bold"/>
              </a:rPr>
              <a:t>12 </a:t>
            </a:r>
            <a:r>
              <a:rPr lang="en-US" sz="4800" dirty="0" err="1" smtClean="0">
                <a:solidFill>
                  <a:schemeClr val="bg1"/>
                </a:solidFill>
                <a:latin typeface="Muli Bold Bold"/>
              </a:rPr>
              <a:t>Competências</a:t>
            </a:r>
            <a:r>
              <a:rPr lang="en-US" sz="4800" dirty="0" smtClean="0">
                <a:solidFill>
                  <a:schemeClr val="bg1"/>
                </a:solidFill>
                <a:latin typeface="Muli Bold Bold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Muli Bold Bold"/>
              </a:rPr>
              <a:t>Profissionais</a:t>
            </a:r>
            <a:r>
              <a:rPr lang="en-US" sz="4800" dirty="0" smtClean="0">
                <a:solidFill>
                  <a:schemeClr val="bg1"/>
                </a:solidFill>
                <a:latin typeface="Muli Bold Bold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Muli Bold Bold"/>
              </a:rPr>
              <a:t>mais</a:t>
            </a:r>
            <a:r>
              <a:rPr lang="en-US" sz="4800" dirty="0" smtClean="0">
                <a:solidFill>
                  <a:schemeClr val="bg1"/>
                </a:solidFill>
                <a:latin typeface="Muli Bold Bold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Muli Bold Bold"/>
              </a:rPr>
              <a:t>Requisitadas</a:t>
            </a:r>
            <a:endParaRPr lang="en-US" sz="4800" dirty="0">
              <a:solidFill>
                <a:schemeClr val="bg1"/>
              </a:solidFill>
              <a:latin typeface="Muli Bold Bol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5486400" cy="8225486"/>
          </a:xfrm>
          <a:prstGeom prst="rect">
            <a:avLst/>
          </a:prstGeom>
        </p:spPr>
      </p:pic>
      <p:sp>
        <p:nvSpPr>
          <p:cNvPr id="8" name="AutoShape 13"/>
          <p:cNvSpPr/>
          <p:nvPr/>
        </p:nvSpPr>
        <p:spPr>
          <a:xfrm>
            <a:off x="0" y="0"/>
            <a:ext cx="2278555" cy="2057400"/>
          </a:xfrm>
          <a:prstGeom prst="rect">
            <a:avLst/>
          </a:prstGeom>
          <a:solidFill>
            <a:srgbClr val="FFBB0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0"/>
            <a:ext cx="457199" cy="102870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2478328" y="-28714"/>
            <a:ext cx="5809670" cy="10315714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1D725A-79E7-374C-B867-B905D55AFBDA}"/>
              </a:ext>
            </a:extLst>
          </p:cNvPr>
          <p:cNvSpPr/>
          <p:nvPr/>
        </p:nvSpPr>
        <p:spPr>
          <a:xfrm>
            <a:off x="609600" y="373995"/>
            <a:ext cx="11716327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Organização</a:t>
            </a:r>
          </a:p>
          <a:p>
            <a:r>
              <a:rPr lang="pt-BR" sz="3200" dirty="0"/>
              <a:t>Quando o assunto é competência profissional, a organização é uma habilidade essencial. Por isso, é </a:t>
            </a:r>
            <a:r>
              <a:rPr lang="pt-BR" sz="3200" b="1" dirty="0" smtClean="0"/>
              <a:t>importante saber planejar e organizar sua carga de trabalho, especialmente em setores que são orientados por prazos.</a:t>
            </a:r>
          </a:p>
          <a:p>
            <a:endParaRPr lang="pt-BR" sz="3200" dirty="0"/>
          </a:p>
          <a:p>
            <a:r>
              <a:rPr lang="pt-BR" sz="3200" b="1" dirty="0"/>
              <a:t>Autoconfiança</a:t>
            </a:r>
          </a:p>
          <a:p>
            <a:r>
              <a:rPr lang="pt-BR" sz="3200" dirty="0"/>
              <a:t>Os profissionais com autoconfiança têm a consciência de seu valor pessoal e conhecem suas competências. Isso pode inspirar os colegas, chefes e outros colaboradores</a:t>
            </a:r>
            <a:r>
              <a:rPr lang="pt-BR" sz="3200" dirty="0" smtClean="0"/>
              <a:t>. </a:t>
            </a:r>
            <a:r>
              <a:rPr lang="pt-BR" sz="3200" dirty="0"/>
              <a:t>Essa habilidade profissional também </a:t>
            </a:r>
            <a:r>
              <a:rPr lang="pt-BR" sz="3200" b="1" dirty="0"/>
              <a:t>envolve propor novas ideias e aceitar desafios no trabalho, o que pode trazer benefícios para a organização</a:t>
            </a:r>
            <a:r>
              <a:rPr lang="pt-BR" sz="3200" b="1" dirty="0" smtClean="0"/>
              <a:t>.</a:t>
            </a:r>
          </a:p>
          <a:p>
            <a:endParaRPr lang="pt-BR" sz="3200" b="1" dirty="0"/>
          </a:p>
          <a:p>
            <a:r>
              <a:rPr lang="pt-BR" sz="3200" b="1" dirty="0" smtClean="0"/>
              <a:t>Trabalho em Equipe</a:t>
            </a:r>
          </a:p>
          <a:p>
            <a:r>
              <a:rPr lang="pt-BR" sz="3200" dirty="0" smtClean="0"/>
              <a:t>É uma das habilidades mais procuradas pelas empresas, o profissional que tem tal habilidade é capaz de trabalhar em conjunto com sua equipe visando solucionar um problema em comum, ou até mesmo na elaboração de projetos dentro da empresa.</a:t>
            </a:r>
            <a:endParaRPr lang="pt-BR" sz="3200" dirty="0"/>
          </a:p>
        </p:txBody>
      </p:sp>
      <p:sp>
        <p:nvSpPr>
          <p:cNvPr id="12" name="AutoShape 12"/>
          <p:cNvSpPr/>
          <p:nvPr/>
        </p:nvSpPr>
        <p:spPr>
          <a:xfrm flipH="1">
            <a:off x="12478327" y="-28714"/>
            <a:ext cx="5809672" cy="2657614"/>
          </a:xfrm>
          <a:prstGeom prst="rect">
            <a:avLst/>
          </a:prstGeom>
          <a:solidFill>
            <a:schemeClr val="tx2"/>
          </a:solidFill>
        </p:spPr>
      </p:sp>
      <p:sp>
        <p:nvSpPr>
          <p:cNvPr id="10" name="Retângulo 9"/>
          <p:cNvSpPr/>
          <p:nvPr/>
        </p:nvSpPr>
        <p:spPr>
          <a:xfrm>
            <a:off x="12751673" y="4639280"/>
            <a:ext cx="526297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12 Competências</a:t>
            </a:r>
          </a:p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Profissionais</a:t>
            </a:r>
          </a:p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Mais Requisitadas </a:t>
            </a:r>
            <a:endParaRPr lang="pt-BR" sz="4400" b="0" i="0" dirty="0">
              <a:solidFill>
                <a:srgbClr val="2F3942"/>
              </a:solidFill>
              <a:effectLst/>
              <a:latin typeface="Muli Bold" panose="020B0604020202020204" charset="0"/>
            </a:endParaRPr>
          </a:p>
        </p:txBody>
      </p:sp>
      <p:sp>
        <p:nvSpPr>
          <p:cNvPr id="11" name="AutoShape 3"/>
          <p:cNvSpPr/>
          <p:nvPr/>
        </p:nvSpPr>
        <p:spPr>
          <a:xfrm>
            <a:off x="12478328" y="2633843"/>
            <a:ext cx="5809671" cy="452257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29671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444" y="0"/>
            <a:ext cx="462644" cy="102870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2478328" y="-28714"/>
            <a:ext cx="5809670" cy="10315714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1D725A-79E7-374C-B867-B905D55AFBDA}"/>
              </a:ext>
            </a:extLst>
          </p:cNvPr>
          <p:cNvSpPr/>
          <p:nvPr/>
        </p:nvSpPr>
        <p:spPr>
          <a:xfrm>
            <a:off x="609600" y="373995"/>
            <a:ext cx="11716327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Relacionamento Interpessoal</a:t>
            </a:r>
            <a:endParaRPr lang="pt-BR" sz="3200" b="1" dirty="0"/>
          </a:p>
          <a:p>
            <a:r>
              <a:rPr lang="pt-BR" sz="3200" dirty="0"/>
              <a:t>Estabelecer bons relacionamentos interpessoais é extremamente importante para favorecer o clima organizacional. E</a:t>
            </a:r>
            <a:r>
              <a:rPr lang="pt-BR" sz="3200" dirty="0" smtClean="0"/>
              <a:t>ssa </a:t>
            </a:r>
            <a:r>
              <a:rPr lang="pt-BR" sz="3200" dirty="0"/>
              <a:t>competência profissional </a:t>
            </a:r>
            <a:r>
              <a:rPr lang="pt-BR" sz="3200" b="1" dirty="0"/>
              <a:t>é fundamental na empresa, pois seu sucesso depende da união dos colaboradores e de suas habilidades</a:t>
            </a:r>
            <a:r>
              <a:rPr lang="pt-BR" sz="3200" dirty="0"/>
              <a:t>.</a:t>
            </a:r>
            <a:endParaRPr lang="pt-BR" sz="3200" dirty="0" smtClean="0"/>
          </a:p>
          <a:p>
            <a:endParaRPr lang="pt-BR" sz="3200" dirty="0"/>
          </a:p>
          <a:p>
            <a:r>
              <a:rPr lang="pt-BR" sz="3200" b="1" dirty="0" smtClean="0"/>
              <a:t>Liderança</a:t>
            </a:r>
          </a:p>
          <a:p>
            <a:r>
              <a:rPr lang="pt-BR" sz="3200" dirty="0"/>
              <a:t>U</a:t>
            </a:r>
            <a:r>
              <a:rPr lang="pt-BR" sz="3200" dirty="0" smtClean="0"/>
              <a:t>m </a:t>
            </a:r>
            <a:r>
              <a:rPr lang="pt-BR" sz="3200" dirty="0"/>
              <a:t>colaborador com perfil de liderança </a:t>
            </a:r>
            <a:r>
              <a:rPr lang="pt-BR" sz="3200" b="1" dirty="0"/>
              <a:t>consegue engajar e motivar os colegas na busca por um melhor desempenho, o que gera melhores resultados para a </a:t>
            </a:r>
            <a:r>
              <a:rPr lang="pt-BR" sz="3200" b="1" dirty="0" smtClean="0"/>
              <a:t>empresa.</a:t>
            </a:r>
            <a:r>
              <a:rPr lang="pt-BR" sz="3200" b="1" dirty="0"/>
              <a:t> </a:t>
            </a:r>
            <a:r>
              <a:rPr lang="pt-BR" sz="3200" dirty="0" smtClean="0"/>
              <a:t>Um</a:t>
            </a:r>
            <a:r>
              <a:rPr lang="pt-BR" sz="3200" b="1" dirty="0" smtClean="0"/>
              <a:t> </a:t>
            </a:r>
            <a:r>
              <a:rPr lang="pt-BR" sz="3200" dirty="0" smtClean="0"/>
              <a:t>líder </a:t>
            </a:r>
            <a:r>
              <a:rPr lang="pt-BR" sz="3200" dirty="0"/>
              <a:t>deve ser responsável pelas suas atitudes e assumir riscos, conhecendo os pontos positivos e negativos da sua equipe e de si mesmo</a:t>
            </a:r>
            <a:r>
              <a:rPr lang="pt-BR" sz="3200" dirty="0" smtClean="0"/>
              <a:t>.</a:t>
            </a:r>
          </a:p>
          <a:p>
            <a:endParaRPr lang="pt-BR" sz="3200" b="1" dirty="0"/>
          </a:p>
          <a:p>
            <a:r>
              <a:rPr lang="pt-BR" sz="3200" b="1" dirty="0" smtClean="0"/>
              <a:t>Pensamento Criativo</a:t>
            </a:r>
          </a:p>
          <a:p>
            <a:r>
              <a:rPr lang="pt-BR" sz="3200" dirty="0" smtClean="0"/>
              <a:t>Trata-se </a:t>
            </a:r>
            <a:r>
              <a:rPr lang="pt-BR" sz="3200" dirty="0"/>
              <a:t>da capacidade do indivíduo de encontrar soluções para os processos da empresa</a:t>
            </a:r>
            <a:r>
              <a:rPr lang="pt-BR" sz="3200" dirty="0" smtClean="0"/>
              <a:t>. Colaboradores com </a:t>
            </a:r>
            <a:r>
              <a:rPr lang="pt-BR" sz="3200" dirty="0"/>
              <a:t>p</a:t>
            </a:r>
            <a:r>
              <a:rPr lang="pt-BR" sz="3200" dirty="0" smtClean="0"/>
              <a:t>ensamento criativo </a:t>
            </a:r>
            <a:r>
              <a:rPr lang="pt-BR" sz="3200" b="1" dirty="0" smtClean="0"/>
              <a:t>são capazes </a:t>
            </a:r>
            <a:r>
              <a:rPr lang="pt-BR" sz="3200" b="1" dirty="0"/>
              <a:t>de impulsionar inovações e aumentar a eficiência das tarefas.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12478327" y="-28714"/>
            <a:ext cx="5809672" cy="2657614"/>
          </a:xfrm>
          <a:prstGeom prst="rect">
            <a:avLst/>
          </a:prstGeom>
          <a:solidFill>
            <a:schemeClr val="tx2"/>
          </a:solidFill>
        </p:spPr>
      </p:sp>
      <p:sp>
        <p:nvSpPr>
          <p:cNvPr id="10" name="Retângulo 9"/>
          <p:cNvSpPr/>
          <p:nvPr/>
        </p:nvSpPr>
        <p:spPr>
          <a:xfrm>
            <a:off x="12751673" y="4639280"/>
            <a:ext cx="526297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12 Competências</a:t>
            </a:r>
          </a:p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Profissionais</a:t>
            </a:r>
          </a:p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Mais Requisitadas </a:t>
            </a:r>
            <a:endParaRPr lang="pt-BR" sz="4400" b="0" i="0" dirty="0">
              <a:solidFill>
                <a:srgbClr val="2F3942"/>
              </a:solidFill>
              <a:effectLst/>
              <a:latin typeface="Muli Bold" panose="020B0604020202020204" charset="0"/>
            </a:endParaRPr>
          </a:p>
        </p:txBody>
      </p:sp>
      <p:sp>
        <p:nvSpPr>
          <p:cNvPr id="11" name="AutoShape 3"/>
          <p:cNvSpPr/>
          <p:nvPr/>
        </p:nvSpPr>
        <p:spPr>
          <a:xfrm>
            <a:off x="12478328" y="2633843"/>
            <a:ext cx="5809671" cy="452257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3157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0"/>
            <a:ext cx="457199" cy="102870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2478328" y="-28714"/>
            <a:ext cx="5809670" cy="10315714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1D725A-79E7-374C-B867-B905D55AFBDA}"/>
              </a:ext>
            </a:extLst>
          </p:cNvPr>
          <p:cNvSpPr/>
          <p:nvPr/>
        </p:nvSpPr>
        <p:spPr>
          <a:xfrm>
            <a:off x="609600" y="373995"/>
            <a:ext cx="1171632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Conhecimento Técnico</a:t>
            </a:r>
            <a:endParaRPr lang="pt-BR" sz="3200" b="1" dirty="0"/>
          </a:p>
          <a:p>
            <a:r>
              <a:rPr lang="pt-BR" sz="3200" dirty="0"/>
              <a:t>É</a:t>
            </a:r>
            <a:r>
              <a:rPr lang="pt-BR" sz="3200" dirty="0" smtClean="0"/>
              <a:t> </a:t>
            </a:r>
            <a:r>
              <a:rPr lang="pt-BR" sz="3200" dirty="0"/>
              <a:t>importante que o profissional adquira conhecimento na área e saiba utilizar programas ou outras ferramentas para a execução das tarefas</a:t>
            </a:r>
            <a:r>
              <a:rPr lang="pt-BR" sz="3200" dirty="0" smtClean="0"/>
              <a:t>.</a:t>
            </a:r>
            <a:r>
              <a:rPr lang="pt-BR" sz="3200" dirty="0"/>
              <a:t> </a:t>
            </a:r>
            <a:r>
              <a:rPr lang="pt-BR" sz="3200" dirty="0" smtClean="0"/>
              <a:t>Vale lembrar que existem vagas que não exigem tal competência, contudo, </a:t>
            </a:r>
            <a:r>
              <a:rPr lang="pt-BR" sz="3200" dirty="0"/>
              <a:t>é </a:t>
            </a:r>
            <a:r>
              <a:rPr lang="pt-BR" sz="3200" b="1" dirty="0"/>
              <a:t>importante que </a:t>
            </a:r>
            <a:r>
              <a:rPr lang="pt-BR" sz="3200" b="1" dirty="0" smtClean="0"/>
              <a:t>a pessoa tenha vontade </a:t>
            </a:r>
            <a:r>
              <a:rPr lang="pt-BR" sz="3200" b="1" dirty="0"/>
              <a:t>de aprender para agregar valor à organização e oferecer um bom trabalho no futuro.</a:t>
            </a:r>
            <a:endParaRPr lang="pt-BR" sz="3200" b="1" dirty="0" smtClean="0"/>
          </a:p>
          <a:p>
            <a:endParaRPr lang="pt-BR" sz="3200" dirty="0"/>
          </a:p>
          <a:p>
            <a:r>
              <a:rPr lang="pt-BR" sz="3200" b="1" dirty="0" smtClean="0"/>
              <a:t>Proatividade</a:t>
            </a:r>
          </a:p>
          <a:p>
            <a:r>
              <a:rPr lang="pt-BR" sz="3200" dirty="0" smtClean="0"/>
              <a:t>Proatividade é </a:t>
            </a:r>
            <a:r>
              <a:rPr lang="pt-BR" sz="3200" dirty="0"/>
              <a:t>outra competência profissional muito requisitada pelas empresas. </a:t>
            </a:r>
            <a:r>
              <a:rPr lang="pt-BR" sz="3200" dirty="0" smtClean="0"/>
              <a:t>Ser proativo </a:t>
            </a:r>
            <a:r>
              <a:rPr lang="pt-BR" sz="3200" dirty="0"/>
              <a:t>significa ter iniciativa para colocar boas ideias em prática e facilidade para a solucionar problemas, sem esperar ordens superiores</a:t>
            </a:r>
            <a:r>
              <a:rPr lang="pt-BR" sz="3200" dirty="0" smtClean="0"/>
              <a:t>.</a:t>
            </a:r>
          </a:p>
          <a:p>
            <a:endParaRPr lang="pt-BR" sz="3200" b="1" dirty="0"/>
          </a:p>
          <a:p>
            <a:r>
              <a:rPr lang="pt-BR" sz="3200" b="1" dirty="0" smtClean="0"/>
              <a:t>Comprometimento</a:t>
            </a:r>
          </a:p>
          <a:p>
            <a:r>
              <a:rPr lang="pt-BR" sz="3200" dirty="0"/>
              <a:t>O</a:t>
            </a:r>
            <a:r>
              <a:rPr lang="pt-BR" sz="3200" dirty="0" smtClean="0"/>
              <a:t> </a:t>
            </a:r>
            <a:r>
              <a:rPr lang="pt-BR" sz="3200" dirty="0"/>
              <a:t>profissional comprometido tende a trabalhar com prazer e consciência da importância do seu serviço.</a:t>
            </a:r>
            <a:endParaRPr lang="pt-BR" sz="3200" b="1" dirty="0"/>
          </a:p>
        </p:txBody>
      </p:sp>
      <p:sp>
        <p:nvSpPr>
          <p:cNvPr id="12" name="AutoShape 12"/>
          <p:cNvSpPr/>
          <p:nvPr/>
        </p:nvSpPr>
        <p:spPr>
          <a:xfrm flipH="1">
            <a:off x="12478327" y="-28714"/>
            <a:ext cx="5809672" cy="2657614"/>
          </a:xfrm>
          <a:prstGeom prst="rect">
            <a:avLst/>
          </a:prstGeom>
          <a:solidFill>
            <a:schemeClr val="tx2"/>
          </a:solidFill>
        </p:spPr>
      </p:sp>
      <p:sp>
        <p:nvSpPr>
          <p:cNvPr id="10" name="Retângulo 9"/>
          <p:cNvSpPr/>
          <p:nvPr/>
        </p:nvSpPr>
        <p:spPr>
          <a:xfrm>
            <a:off x="12751673" y="5129143"/>
            <a:ext cx="526297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12 Competências</a:t>
            </a:r>
          </a:p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Profissionais</a:t>
            </a:r>
          </a:p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Mais Requisitadas </a:t>
            </a:r>
            <a:endParaRPr lang="pt-BR" sz="4400" b="0" i="0" dirty="0">
              <a:solidFill>
                <a:srgbClr val="2F3942"/>
              </a:solidFill>
              <a:effectLst/>
              <a:latin typeface="Muli Bold" panose="020B0604020202020204" charset="0"/>
            </a:endParaRPr>
          </a:p>
        </p:txBody>
      </p:sp>
      <p:sp>
        <p:nvSpPr>
          <p:cNvPr id="11" name="AutoShape 3"/>
          <p:cNvSpPr/>
          <p:nvPr/>
        </p:nvSpPr>
        <p:spPr>
          <a:xfrm>
            <a:off x="12478328" y="2633843"/>
            <a:ext cx="5809671" cy="452257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3762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0"/>
            <a:ext cx="457199" cy="102870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2478328" y="-28714"/>
            <a:ext cx="5809670" cy="10315714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1D725A-79E7-374C-B867-B905D55AFBDA}"/>
              </a:ext>
            </a:extLst>
          </p:cNvPr>
          <p:cNvSpPr/>
          <p:nvPr/>
        </p:nvSpPr>
        <p:spPr>
          <a:xfrm>
            <a:off x="609600" y="373995"/>
            <a:ext cx="11716327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Inteligência Emocional</a:t>
            </a:r>
            <a:endParaRPr lang="pt-BR" sz="3200" b="1" dirty="0"/>
          </a:p>
          <a:p>
            <a:r>
              <a:rPr lang="pt-BR" sz="3200" dirty="0" smtClean="0"/>
              <a:t>Trata-se de </a:t>
            </a:r>
            <a:r>
              <a:rPr lang="pt-BR" sz="3200" dirty="0"/>
              <a:t>uma competência profissional que pode impactar diretamente no comportamento dos colaboradores</a:t>
            </a:r>
            <a:r>
              <a:rPr lang="pt-BR" sz="3200" dirty="0" smtClean="0"/>
              <a:t>. Uma pessoa com essa competência é </a:t>
            </a:r>
            <a:r>
              <a:rPr lang="pt-BR" sz="3200" dirty="0"/>
              <a:t>capaz de pensar, sentir e agir com inteligência e consciência. Assim, </a:t>
            </a:r>
            <a:r>
              <a:rPr lang="pt-BR" sz="3200" b="1" dirty="0" smtClean="0"/>
              <a:t>ela </a:t>
            </a:r>
            <a:r>
              <a:rPr lang="pt-BR" sz="3200" b="1" dirty="0"/>
              <a:t>não deixa seus sentimentos controlarem suas ações, o que evita traumas, estresse no ambiente de trabalho e conflitos.</a:t>
            </a:r>
            <a:endParaRPr lang="pt-BR" sz="3200" b="1" dirty="0" smtClean="0"/>
          </a:p>
          <a:p>
            <a:endParaRPr lang="pt-BR" sz="3200" dirty="0"/>
          </a:p>
          <a:p>
            <a:r>
              <a:rPr lang="pt-BR" sz="3200" b="1" dirty="0" smtClean="0"/>
              <a:t>Flexibilidade</a:t>
            </a:r>
          </a:p>
          <a:p>
            <a:r>
              <a:rPr lang="pt-BR" sz="3200" dirty="0" smtClean="0"/>
              <a:t>Os indivíduos </a:t>
            </a:r>
            <a:r>
              <a:rPr lang="pt-BR" sz="3200" dirty="0"/>
              <a:t>que tem essa competência profissional não têm medo de mudança. </a:t>
            </a:r>
            <a:r>
              <a:rPr lang="pt-BR" sz="3200" b="1" dirty="0"/>
              <a:t>Eles são capazes de se adaptar a essa situação, além de serem bastantes autoconfiantes</a:t>
            </a:r>
            <a:r>
              <a:rPr lang="pt-BR" sz="3200" b="1" dirty="0" smtClean="0"/>
              <a:t>. </a:t>
            </a:r>
            <a:r>
              <a:rPr lang="pt-BR" sz="3200" dirty="0"/>
              <a:t>Geralmente, as pessoas que precisam lidar com imprevistos e contornar momentos de crise, além de serem flexíveis, são proativas</a:t>
            </a:r>
            <a:r>
              <a:rPr lang="pt-BR" sz="3200" dirty="0" smtClean="0"/>
              <a:t>.</a:t>
            </a:r>
          </a:p>
          <a:p>
            <a:endParaRPr lang="pt-BR" sz="3200" b="1" dirty="0"/>
          </a:p>
          <a:p>
            <a:r>
              <a:rPr lang="pt-BR" sz="3200" b="1" dirty="0" smtClean="0"/>
              <a:t>Capacidade de Inovação</a:t>
            </a:r>
          </a:p>
          <a:p>
            <a:r>
              <a:rPr lang="pt-BR" sz="3200" dirty="0"/>
              <a:t>Pessoas que apostam em ideias inovadoras e que saem da zona de conforto são muito procuradas pelas organizações atualmente. </a:t>
            </a:r>
            <a:r>
              <a:rPr lang="pt-BR" sz="3200" b="1" dirty="0"/>
              <a:t>Essa habilidade é ideal para resolver imprevistos e superar obstáculos no trabalho.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12478327" y="-28714"/>
            <a:ext cx="5809672" cy="2657614"/>
          </a:xfrm>
          <a:prstGeom prst="rect">
            <a:avLst/>
          </a:prstGeom>
          <a:solidFill>
            <a:schemeClr val="tx2"/>
          </a:solidFill>
        </p:spPr>
      </p:sp>
      <p:sp>
        <p:nvSpPr>
          <p:cNvPr id="10" name="Retângulo 9"/>
          <p:cNvSpPr/>
          <p:nvPr/>
        </p:nvSpPr>
        <p:spPr>
          <a:xfrm>
            <a:off x="12751673" y="5129143"/>
            <a:ext cx="526297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12 Competências</a:t>
            </a:r>
          </a:p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Profissionais</a:t>
            </a:r>
          </a:p>
          <a:p>
            <a:pPr algn="ctr" fontAlgn="t"/>
            <a:r>
              <a:rPr lang="pt-BR" sz="4400" b="1" dirty="0" smtClean="0">
                <a:solidFill>
                  <a:srgbClr val="2F3942"/>
                </a:solidFill>
                <a:latin typeface="Muli Bold" panose="020B0604020202020204" charset="0"/>
              </a:rPr>
              <a:t>Mais Requisitadas </a:t>
            </a:r>
            <a:endParaRPr lang="pt-BR" sz="4400" b="0" i="0" dirty="0">
              <a:solidFill>
                <a:srgbClr val="2F3942"/>
              </a:solidFill>
              <a:effectLst/>
              <a:latin typeface="Muli Bold" panose="020B0604020202020204" charset="0"/>
            </a:endParaRPr>
          </a:p>
        </p:txBody>
      </p:sp>
      <p:sp>
        <p:nvSpPr>
          <p:cNvPr id="11" name="AutoShape 3"/>
          <p:cNvSpPr/>
          <p:nvPr/>
        </p:nvSpPr>
        <p:spPr>
          <a:xfrm>
            <a:off x="12478328" y="2633843"/>
            <a:ext cx="5809671" cy="452257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1980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0"/>
            <a:ext cx="457199" cy="102870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2478328" y="-28714"/>
            <a:ext cx="5809670" cy="10315714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2" name="AutoShape 12"/>
          <p:cNvSpPr/>
          <p:nvPr/>
        </p:nvSpPr>
        <p:spPr>
          <a:xfrm flipH="1">
            <a:off x="12478327" y="-28714"/>
            <a:ext cx="5809672" cy="2657614"/>
          </a:xfrm>
          <a:prstGeom prst="rect">
            <a:avLst/>
          </a:prstGeom>
          <a:solidFill>
            <a:schemeClr val="tx2"/>
          </a:solidFill>
        </p:spPr>
      </p:sp>
      <p:sp>
        <p:nvSpPr>
          <p:cNvPr id="10" name="Retângulo 9"/>
          <p:cNvSpPr/>
          <p:nvPr/>
        </p:nvSpPr>
        <p:spPr>
          <a:xfrm>
            <a:off x="12422256" y="3389411"/>
            <a:ext cx="59218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5400" b="1" dirty="0" smtClean="0">
                <a:solidFill>
                  <a:srgbClr val="2F3942"/>
                </a:solidFill>
                <a:latin typeface="Muli Bold" panose="020B0604020202020204" charset="0"/>
              </a:rPr>
              <a:t>Segue o QR-</a:t>
            </a:r>
            <a:r>
              <a:rPr lang="pt-BR" sz="5400" b="1" dirty="0" err="1" smtClean="0">
                <a:solidFill>
                  <a:srgbClr val="2F3942"/>
                </a:solidFill>
                <a:latin typeface="Muli Bold" panose="020B0604020202020204" charset="0"/>
              </a:rPr>
              <a:t>code</a:t>
            </a:r>
            <a:endParaRPr lang="pt-BR" sz="5400" b="1" dirty="0" smtClean="0">
              <a:solidFill>
                <a:srgbClr val="2F3942"/>
              </a:solidFill>
              <a:latin typeface="Muli Bold" panose="020B0604020202020204" charset="0"/>
            </a:endParaRPr>
          </a:p>
        </p:txBody>
      </p:sp>
      <p:sp>
        <p:nvSpPr>
          <p:cNvPr id="11" name="AutoShape 3"/>
          <p:cNvSpPr/>
          <p:nvPr/>
        </p:nvSpPr>
        <p:spPr>
          <a:xfrm>
            <a:off x="12478328" y="2552700"/>
            <a:ext cx="5809671" cy="452257"/>
          </a:xfrm>
          <a:prstGeom prst="rect">
            <a:avLst/>
          </a:prstGeom>
          <a:solidFill>
            <a:srgbClr val="2F3942"/>
          </a:solidFill>
        </p:spPr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/>
          <a:stretch/>
        </p:blipFill>
        <p:spPr>
          <a:xfrm>
            <a:off x="2581563" y="1300093"/>
            <a:ext cx="7772400" cy="8668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6" t="69412" r="20588" b="19608"/>
          <a:stretch/>
        </p:blipFill>
        <p:spPr>
          <a:xfrm>
            <a:off x="12563764" y="4312741"/>
            <a:ext cx="5638798" cy="56387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81562" y="0"/>
            <a:ext cx="777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Bahnschrift" panose="020B0502040204020203" pitchFamily="34" charset="0"/>
              </a:rPr>
              <a:t>Realizem o teste para receber um relatório completo do seu perfil</a:t>
            </a:r>
            <a:endParaRPr lang="pt-BR" sz="36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1676400" y="9747"/>
            <a:ext cx="1143000" cy="1028700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5" name="AutoShape 15"/>
          <p:cNvSpPr/>
          <p:nvPr/>
        </p:nvSpPr>
        <p:spPr>
          <a:xfrm>
            <a:off x="17254870" y="5993930"/>
            <a:ext cx="1033130" cy="4302817"/>
          </a:xfrm>
          <a:prstGeom prst="rect">
            <a:avLst/>
          </a:prstGeom>
          <a:solidFill>
            <a:schemeClr val="tx2"/>
          </a:solid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CC08F3E-E4BF-BB42-9D1F-2460F6D68910}"/>
              </a:ext>
            </a:extLst>
          </p:cNvPr>
          <p:cNvSpPr txBox="1"/>
          <p:nvPr/>
        </p:nvSpPr>
        <p:spPr>
          <a:xfrm>
            <a:off x="3733800" y="2400300"/>
            <a:ext cx="8991600" cy="504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t-BR" sz="3200" dirty="0">
                <a:solidFill>
                  <a:schemeClr val="dk1"/>
                </a:solidFill>
                <a:hlinkClick r:id="rId2"/>
              </a:rPr>
              <a:t>https://www.twygoead.com/site</a:t>
            </a:r>
            <a:r>
              <a:rPr lang="pt-BR" sz="3200" dirty="0" smtClean="0">
                <a:solidFill>
                  <a:schemeClr val="dk1"/>
                </a:solidFill>
                <a:hlinkClick r:id="rId2"/>
              </a:rPr>
              <a:t>/</a:t>
            </a:r>
            <a:endParaRPr lang="pt-BR" sz="3200" dirty="0" smtClean="0">
              <a:solidFill>
                <a:schemeClr val="dk1"/>
              </a:solidFill>
            </a:endParaRPr>
          </a:p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pt-BR" sz="3200" dirty="0">
              <a:solidFill>
                <a:schemeClr val="dk1"/>
              </a:solidFill>
            </a:endParaRPr>
          </a:p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t-BR" sz="3200" dirty="0">
                <a:solidFill>
                  <a:schemeClr val="dk1"/>
                </a:solidFill>
                <a:hlinkClick r:id="rId3"/>
              </a:rPr>
              <a:t>https://www.gupy.io/blog</a:t>
            </a:r>
            <a:r>
              <a:rPr lang="pt-BR" sz="3200" dirty="0" smtClean="0">
                <a:solidFill>
                  <a:schemeClr val="dk1"/>
                </a:solidFill>
                <a:hlinkClick r:id="rId3"/>
              </a:rPr>
              <a:t>/</a:t>
            </a:r>
            <a:endParaRPr lang="pt-BR" sz="3200" dirty="0" smtClean="0">
              <a:solidFill>
                <a:schemeClr val="dk1"/>
              </a:solidFill>
            </a:endParaRPr>
          </a:p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pt-BR" sz="3200" dirty="0">
              <a:solidFill>
                <a:schemeClr val="dk1"/>
              </a:solidFill>
            </a:endParaRPr>
          </a:p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t-BR" sz="3200" dirty="0">
                <a:solidFill>
                  <a:schemeClr val="dk1"/>
                </a:solidFill>
                <a:hlinkClick r:id="rId4"/>
              </a:rPr>
              <a:t>https://www.pulses.com.br/blog</a:t>
            </a:r>
            <a:r>
              <a:rPr lang="pt-BR" sz="3200" dirty="0" smtClean="0">
                <a:solidFill>
                  <a:schemeClr val="dk1"/>
                </a:solidFill>
                <a:hlinkClick r:id="rId4"/>
              </a:rPr>
              <a:t>/</a:t>
            </a:r>
            <a:endParaRPr lang="pt-BR" sz="3200" dirty="0" smtClean="0">
              <a:solidFill>
                <a:schemeClr val="dk1"/>
              </a:solidFill>
            </a:endParaRPr>
          </a:p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pt-BR" sz="3200" dirty="0">
              <a:solidFill>
                <a:schemeClr val="dk1"/>
              </a:solidFill>
            </a:endParaRPr>
          </a:p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t-BR" sz="3200" dirty="0">
                <a:solidFill>
                  <a:schemeClr val="dk1"/>
                </a:solidFill>
                <a:hlinkClick r:id="rId5"/>
              </a:rPr>
              <a:t>https://br.freepik.com</a:t>
            </a:r>
            <a:r>
              <a:rPr lang="pt-BR" sz="3200" dirty="0" smtClean="0">
                <a:solidFill>
                  <a:schemeClr val="dk1"/>
                </a:solidFill>
                <a:hlinkClick r:id="rId5"/>
              </a:rPr>
              <a:t>/</a:t>
            </a:r>
            <a:r>
              <a:rPr lang="pt-BR" sz="3200" dirty="0" smtClean="0">
                <a:solidFill>
                  <a:schemeClr val="dk1"/>
                </a:solidFill>
              </a:rPr>
              <a:t> </a:t>
            </a:r>
          </a:p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pt-BR" sz="3200" dirty="0">
              <a:solidFill>
                <a:schemeClr val="dk1"/>
              </a:solidFill>
            </a:endParaRPr>
          </a:p>
          <a:p>
            <a:pPr marL="25400"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t-BR" sz="3200" dirty="0">
                <a:solidFill>
                  <a:schemeClr val="dk1"/>
                </a:solidFill>
                <a:hlinkClick r:id="rId6"/>
              </a:rPr>
              <a:t>https://sambatech.com/blog</a:t>
            </a:r>
            <a:r>
              <a:rPr lang="pt-BR" sz="3200" dirty="0" smtClean="0">
                <a:solidFill>
                  <a:schemeClr val="dk1"/>
                </a:solidFill>
                <a:hlinkClick r:id="rId6"/>
              </a:rPr>
              <a:t>/</a:t>
            </a:r>
            <a:r>
              <a:rPr lang="pt-BR" sz="3200" dirty="0" smtClean="0">
                <a:solidFill>
                  <a:schemeClr val="dk1"/>
                </a:solidFill>
              </a:rPr>
              <a:t> </a:t>
            </a:r>
            <a:endParaRPr lang="pt-BR" sz="3200" dirty="0">
              <a:solidFill>
                <a:schemeClr val="dk1"/>
              </a:solidFill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28521C0-9E07-744C-AD9B-D4B2E150A9F8}"/>
              </a:ext>
            </a:extLst>
          </p:cNvPr>
          <p:cNvSpPr txBox="1"/>
          <p:nvPr/>
        </p:nvSpPr>
        <p:spPr>
          <a:xfrm>
            <a:off x="3733800" y="321477"/>
            <a:ext cx="4380571" cy="1030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0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Referências</a:t>
            </a:r>
            <a:endParaRPr lang="en-US" sz="6000" b="1" i="1" dirty="0">
              <a:solidFill>
                <a:srgbClr val="2F394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5B11138E-E1EA-9345-A074-528A0C43D02F}"/>
              </a:ext>
            </a:extLst>
          </p:cNvPr>
          <p:cNvSpPr/>
          <p:nvPr/>
        </p:nvSpPr>
        <p:spPr>
          <a:xfrm>
            <a:off x="304800" y="0"/>
            <a:ext cx="1143000" cy="10296747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38800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29870"/>
            <a:ext cx="7136680" cy="905713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6" name="TextBox 6"/>
          <p:cNvSpPr txBox="1"/>
          <p:nvPr/>
        </p:nvSpPr>
        <p:spPr>
          <a:xfrm>
            <a:off x="8763000" y="1449834"/>
            <a:ext cx="86868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b="1" dirty="0" smtClean="0">
                <a:solidFill>
                  <a:srgbClr val="FFC000"/>
                </a:solidFill>
                <a:latin typeface="Muli Bold Bold"/>
              </a:rPr>
              <a:t>www.nurap.org.br</a:t>
            </a:r>
            <a:endParaRPr lang="en-US" sz="7200" b="1" dirty="0">
              <a:solidFill>
                <a:srgbClr val="2F3942"/>
              </a:solidFill>
              <a:latin typeface="Muli Bold Bold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3AC02EB-1B05-A644-A8B5-4E9C9876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" y="3494822"/>
            <a:ext cx="7059548" cy="3047188"/>
          </a:xfrm>
          <a:prstGeom prst="rect">
            <a:avLst/>
          </a:prstGeom>
        </p:spPr>
      </p:pic>
      <p:sp>
        <p:nvSpPr>
          <p:cNvPr id="17" name="AutoShape 13">
            <a:extLst>
              <a:ext uri="{FF2B5EF4-FFF2-40B4-BE49-F238E27FC236}">
                <a16:creationId xmlns:a16="http://schemas.microsoft.com/office/drawing/2014/main" id="{B7EC3439-46AC-1945-B408-BE07BD171FF9}"/>
              </a:ext>
            </a:extLst>
          </p:cNvPr>
          <p:cNvSpPr/>
          <p:nvPr/>
        </p:nvSpPr>
        <p:spPr>
          <a:xfrm>
            <a:off x="0" y="0"/>
            <a:ext cx="18288000" cy="1229870"/>
          </a:xfrm>
          <a:prstGeom prst="rect">
            <a:avLst/>
          </a:prstGeom>
          <a:solidFill>
            <a:srgbClr val="FFC000"/>
          </a:solidFill>
        </p:spPr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FB4869-E069-8E45-A15A-0B7F8FCD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80" y="2849156"/>
            <a:ext cx="11151320" cy="743784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136680" y="2781301"/>
            <a:ext cx="11172102" cy="304800"/>
          </a:xfrm>
          <a:prstGeom prst="rect">
            <a:avLst/>
          </a:prstGeom>
          <a:solidFill>
            <a:schemeClr val="tx2"/>
          </a:solidFill>
        </p:spPr>
      </p:sp>
      <p:grpSp>
        <p:nvGrpSpPr>
          <p:cNvPr id="5" name="Agrupar 4"/>
          <p:cNvGrpSpPr/>
          <p:nvPr/>
        </p:nvGrpSpPr>
        <p:grpSpPr>
          <a:xfrm>
            <a:off x="247791" y="7220785"/>
            <a:ext cx="6641098" cy="1264260"/>
            <a:chOff x="609600" y="8293824"/>
            <a:chExt cx="5126804" cy="975985"/>
          </a:xfrm>
        </p:grpSpPr>
        <p:pic>
          <p:nvPicPr>
            <p:cNvPr id="9" name="Imagem 8">
              <a:hlinkClick r:id="rId4"/>
              <a:extLst>
                <a:ext uri="{FF2B5EF4-FFF2-40B4-BE49-F238E27FC236}">
                  <a16:creationId xmlns:a16="http://schemas.microsoft.com/office/drawing/2014/main" id="{BC3CF7DA-C753-9044-ACF9-BF1A8A51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8293824"/>
              <a:ext cx="953796" cy="953796"/>
            </a:xfrm>
            <a:prstGeom prst="rect">
              <a:avLst/>
            </a:prstGeom>
          </p:spPr>
        </p:pic>
        <p:pic>
          <p:nvPicPr>
            <p:cNvPr id="10" name="Imagem 9">
              <a:hlinkClick r:id="rId6"/>
              <a:extLst>
                <a:ext uri="{FF2B5EF4-FFF2-40B4-BE49-F238E27FC236}">
                  <a16:creationId xmlns:a16="http://schemas.microsoft.com/office/drawing/2014/main" id="{15A12790-4EED-0A47-B2DF-E6884F66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723" y="8382776"/>
              <a:ext cx="879923" cy="879923"/>
            </a:xfrm>
            <a:prstGeom prst="rect">
              <a:avLst/>
            </a:prstGeom>
          </p:spPr>
        </p:pic>
        <p:pic>
          <p:nvPicPr>
            <p:cNvPr id="11" name="Imagem 10">
              <a:hlinkClick r:id="rId8"/>
              <a:extLst>
                <a:ext uri="{FF2B5EF4-FFF2-40B4-BE49-F238E27FC236}">
                  <a16:creationId xmlns:a16="http://schemas.microsoft.com/office/drawing/2014/main" id="{5D9B77A8-CFD5-CE47-B39A-7E8D5EBE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478" y="8353495"/>
              <a:ext cx="894123" cy="894123"/>
            </a:xfrm>
            <a:prstGeom prst="rect">
              <a:avLst/>
            </a:prstGeom>
          </p:spPr>
        </p:pic>
        <p:pic>
          <p:nvPicPr>
            <p:cNvPr id="12" name="Imagem 11">
              <a:hlinkClick r:id="rId10"/>
              <a:extLst>
                <a:ext uri="{FF2B5EF4-FFF2-40B4-BE49-F238E27FC236}">
                  <a16:creationId xmlns:a16="http://schemas.microsoft.com/office/drawing/2014/main" id="{5C9D7F23-2A53-C84B-9C57-DC9139198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760" y="8382776"/>
              <a:ext cx="887033" cy="887033"/>
            </a:xfrm>
            <a:prstGeom prst="rect">
              <a:avLst/>
            </a:prstGeom>
          </p:spPr>
        </p:pic>
        <p:pic>
          <p:nvPicPr>
            <p:cNvPr id="13" name="Imagem 12">
              <a:hlinkClick r:id="rId12"/>
              <a:extLst>
                <a:ext uri="{FF2B5EF4-FFF2-40B4-BE49-F238E27FC236}">
                  <a16:creationId xmlns:a16="http://schemas.microsoft.com/office/drawing/2014/main" id="{434FA524-D8E0-B644-9D07-3C99249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920" y="8347462"/>
              <a:ext cx="889484" cy="889484"/>
            </a:xfrm>
            <a:prstGeom prst="rect">
              <a:avLst/>
            </a:prstGeom>
          </p:spPr>
        </p:pic>
        <p:pic>
          <p:nvPicPr>
            <p:cNvPr id="15" name="Imagem 14">
              <a:hlinkClick r:id="rId14"/>
              <a:extLst>
                <a:ext uri="{FF2B5EF4-FFF2-40B4-BE49-F238E27FC236}">
                  <a16:creationId xmlns:a16="http://schemas.microsoft.com/office/drawing/2014/main" id="{BD33A67F-E82A-0E40-9C43-1BD988B94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601" y="8384381"/>
              <a:ext cx="863237" cy="8632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152400" y="0"/>
            <a:ext cx="1143000" cy="1028700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5" name="AutoShape 15"/>
          <p:cNvSpPr/>
          <p:nvPr/>
        </p:nvSpPr>
        <p:spPr>
          <a:xfrm>
            <a:off x="17254870" y="0"/>
            <a:ext cx="1033130" cy="10296748"/>
          </a:xfrm>
          <a:prstGeom prst="rect">
            <a:avLst/>
          </a:prstGeom>
          <a:solidFill>
            <a:schemeClr val="tx2"/>
          </a:solid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CC08F3E-E4BF-BB42-9D1F-2460F6D68910}"/>
              </a:ext>
            </a:extLst>
          </p:cNvPr>
          <p:cNvSpPr txBox="1"/>
          <p:nvPr/>
        </p:nvSpPr>
        <p:spPr>
          <a:xfrm>
            <a:off x="3733800" y="1762487"/>
            <a:ext cx="11992708" cy="412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Conhecimento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Habilidades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Atitudes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Competências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Competências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Organizacionais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Individuais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Classificação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das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Competências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do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Colaborador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Tipos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Competências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Distribuição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das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Competências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12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Competências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Profissionais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Mais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Requisitadas</a:t>
            </a:r>
            <a:r>
              <a:rPr lang="en-US" sz="34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28521C0-9E07-744C-AD9B-D4B2E150A9F8}"/>
              </a:ext>
            </a:extLst>
          </p:cNvPr>
          <p:cNvSpPr txBox="1"/>
          <p:nvPr/>
        </p:nvSpPr>
        <p:spPr>
          <a:xfrm>
            <a:off x="3733800" y="511628"/>
            <a:ext cx="97926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i="1" dirty="0" smtClean="0">
                <a:solidFill>
                  <a:srgbClr val="2F394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MAPA</a:t>
            </a:r>
            <a:r>
              <a:rPr lang="en-US" sz="6000" b="1" i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MENTAL</a:t>
            </a:r>
            <a:endParaRPr lang="en-US" sz="6000" b="1" i="1" dirty="0">
              <a:solidFill>
                <a:srgbClr val="2F394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5B11138E-E1EA-9345-A074-528A0C43D02F}"/>
              </a:ext>
            </a:extLst>
          </p:cNvPr>
          <p:cNvSpPr/>
          <p:nvPr/>
        </p:nvSpPr>
        <p:spPr>
          <a:xfrm>
            <a:off x="1828800" y="0"/>
            <a:ext cx="1143000" cy="10287000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33759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344" y="1866900"/>
            <a:ext cx="5352656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/>
          <p:cNvSpPr/>
          <p:nvPr/>
        </p:nvSpPr>
        <p:spPr>
          <a:xfrm>
            <a:off x="7089" y="0"/>
            <a:ext cx="13480311" cy="5143500"/>
          </a:xfrm>
          <a:prstGeom prst="rect">
            <a:avLst/>
          </a:prstGeom>
          <a:solidFill>
            <a:srgbClr val="2F394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5" name="TextBox 5"/>
          <p:cNvSpPr txBox="1"/>
          <p:nvPr/>
        </p:nvSpPr>
        <p:spPr>
          <a:xfrm>
            <a:off x="474987" y="1148651"/>
            <a:ext cx="13012413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spc="360" dirty="0">
              <a:solidFill>
                <a:srgbClr val="FFFFFF"/>
              </a:solidFill>
              <a:latin typeface="Muli Regular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3258800" y="0"/>
            <a:ext cx="5029201" cy="1028700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0" name="Retângulo 9"/>
          <p:cNvSpPr/>
          <p:nvPr/>
        </p:nvSpPr>
        <p:spPr>
          <a:xfrm>
            <a:off x="352227" y="951577"/>
            <a:ext cx="12326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Competência é uma palavra que pode ter significados diferentes dentro do mundo corporativo, porém, de modo geral, </a:t>
            </a:r>
            <a:r>
              <a:rPr lang="pt-BR" sz="3600" b="1" dirty="0">
                <a:solidFill>
                  <a:schemeClr val="bg1"/>
                </a:solidFill>
              </a:rPr>
              <a:t>tratam-se de capacidades que os colaboradores devem ter para auxiliar a empresa a desenvolver um diferencial competitivo</a:t>
            </a:r>
            <a:r>
              <a:rPr lang="pt-BR" sz="3600" b="1" dirty="0" smtClean="0">
                <a:solidFill>
                  <a:schemeClr val="bg1"/>
                </a:solidFill>
              </a:rPr>
              <a:t>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2227" y="5874224"/>
            <a:ext cx="125738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Na prática, nem todos os colaboradores chegam à empresa com as competências necessárias para desenvolver seus trabalhos, mas é papel da organização criar cenários para que o colaborador possa aprimorar seus </a:t>
            </a:r>
            <a:r>
              <a:rPr lang="pt-BR" sz="3600" b="1" dirty="0"/>
              <a:t>conhecimentos</a:t>
            </a:r>
            <a:r>
              <a:rPr lang="pt-BR" sz="3600" dirty="0"/>
              <a:t>, </a:t>
            </a:r>
            <a:r>
              <a:rPr lang="pt-BR" sz="3600" b="1" dirty="0"/>
              <a:t>habilidades</a:t>
            </a:r>
            <a:r>
              <a:rPr lang="pt-BR" sz="3600" dirty="0"/>
              <a:t> e </a:t>
            </a:r>
            <a:r>
              <a:rPr lang="pt-BR" sz="3600" b="1" dirty="0"/>
              <a:t>atitudes</a:t>
            </a:r>
            <a:r>
              <a:rPr lang="pt-BR" sz="3600" dirty="0"/>
              <a:t>.</a:t>
            </a:r>
          </a:p>
          <a:p>
            <a:pPr algn="just" fontAlgn="base"/>
            <a:endParaRPr lang="pt-BR" sz="3600" b="1" dirty="0">
              <a:solidFill>
                <a:schemeClr val="bg1"/>
              </a:solidFill>
            </a:endParaRPr>
          </a:p>
          <a:p>
            <a:pPr algn="just"/>
            <a:endParaRPr lang="pt-BR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99" y="2262187"/>
            <a:ext cx="5029201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009445" y="8229600"/>
            <a:ext cx="2278555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16009445" y="3057773"/>
            <a:ext cx="2278555" cy="5171827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519666" y="7124700"/>
            <a:ext cx="144134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/>
              <a:t>Conhecimentos</a:t>
            </a:r>
            <a:r>
              <a:rPr lang="pt-BR" sz="4400" dirty="0"/>
              <a:t>, </a:t>
            </a:r>
            <a:r>
              <a:rPr lang="pt-BR" sz="4400" b="1" dirty="0"/>
              <a:t>habilidades</a:t>
            </a:r>
            <a:r>
              <a:rPr lang="pt-BR" sz="4400" dirty="0"/>
              <a:t> e </a:t>
            </a:r>
            <a:r>
              <a:rPr lang="pt-BR" sz="4400" b="1" dirty="0"/>
              <a:t>atitudes</a:t>
            </a:r>
            <a:r>
              <a:rPr lang="pt-BR" sz="4400" dirty="0"/>
              <a:t> são os três eixos que compõem as competências de uma pessoa. Por isso é importante entender melhor cada um desses conceitos:</a:t>
            </a:r>
            <a:endParaRPr lang="pt-BR" sz="4400" b="1" dirty="0">
              <a:latin typeface="+mj-lt"/>
            </a:endParaRPr>
          </a:p>
          <a:p>
            <a:pPr algn="just"/>
            <a:endParaRPr lang="pt-BR" sz="4400" b="1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11280902" y="0"/>
            <a:ext cx="7007098" cy="30861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12100720" y="296555"/>
            <a:ext cx="5719193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2F3942"/>
                </a:solidFill>
                <a:latin typeface="Muli Bold Bold"/>
              </a:rPr>
              <a:t>Conhecimento</a:t>
            </a:r>
            <a:r>
              <a:rPr lang="en-US" sz="5400" dirty="0">
                <a:solidFill>
                  <a:srgbClr val="2F3942"/>
                </a:solidFill>
                <a:latin typeface="Muli Bold Bold"/>
              </a:rPr>
              <a:t>,</a:t>
            </a:r>
            <a:r>
              <a:rPr lang="en-US" sz="5400" dirty="0" smtClean="0">
                <a:solidFill>
                  <a:srgbClr val="2F3942"/>
                </a:solidFill>
                <a:latin typeface="Muli Bold Bold"/>
              </a:rPr>
              <a:t> </a:t>
            </a:r>
            <a:r>
              <a:rPr lang="en-US" sz="5400" dirty="0" err="1" smtClean="0">
                <a:solidFill>
                  <a:srgbClr val="2F3942"/>
                </a:solidFill>
                <a:latin typeface="Muli Bold Bold"/>
              </a:rPr>
              <a:t>Habilidades</a:t>
            </a:r>
            <a:r>
              <a:rPr lang="en-US" sz="5400" dirty="0" smtClean="0">
                <a:solidFill>
                  <a:srgbClr val="2F3942"/>
                </a:solidFill>
                <a:latin typeface="Muli Bold Bold"/>
              </a:rPr>
              <a:t> e </a:t>
            </a:r>
            <a:r>
              <a:rPr lang="en-US" sz="5400" dirty="0" err="1" smtClean="0">
                <a:solidFill>
                  <a:srgbClr val="2F3942"/>
                </a:solidFill>
                <a:latin typeface="Muli Bold Bold"/>
              </a:rPr>
              <a:t>Atitudes</a:t>
            </a:r>
            <a:r>
              <a:rPr lang="en-US" sz="5400" dirty="0" smtClean="0">
                <a:solidFill>
                  <a:srgbClr val="2F3942"/>
                </a:solidFill>
                <a:latin typeface="Muli Bold Bold"/>
              </a:rPr>
              <a:t>(CHA)</a:t>
            </a:r>
            <a:endParaRPr lang="en-US" sz="5400" dirty="0">
              <a:solidFill>
                <a:srgbClr val="2F3942"/>
              </a:solidFill>
              <a:latin typeface="Muli Bold Bold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1280902" y="0"/>
            <a:ext cx="488134" cy="6952326"/>
          </a:xfrm>
          <a:prstGeom prst="rect">
            <a:avLst/>
          </a:prstGeom>
          <a:solidFill>
            <a:srgbClr val="2F3942"/>
          </a:solid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51" y="212271"/>
            <a:ext cx="76962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"/>
          <p:cNvSpPr/>
          <p:nvPr/>
        </p:nvSpPr>
        <p:spPr>
          <a:xfrm rot="5400000">
            <a:off x="5396384" y="1067808"/>
            <a:ext cx="488134" cy="11280902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40372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086600" cy="3078608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13" name="AutoShape 13"/>
          <p:cNvSpPr/>
          <p:nvPr/>
        </p:nvSpPr>
        <p:spPr>
          <a:xfrm>
            <a:off x="4990610" y="3078608"/>
            <a:ext cx="2095990" cy="7208392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15" name="AutoShape 15"/>
          <p:cNvSpPr/>
          <p:nvPr/>
        </p:nvSpPr>
        <p:spPr>
          <a:xfrm>
            <a:off x="17145000" y="7581900"/>
            <a:ext cx="1143000" cy="2714846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8" name="TextBox 6"/>
          <p:cNvSpPr txBox="1"/>
          <p:nvPr/>
        </p:nvSpPr>
        <p:spPr>
          <a:xfrm>
            <a:off x="7505700" y="611981"/>
            <a:ext cx="102108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200" b="1" dirty="0" smtClean="0"/>
              <a:t>Conhecimento</a:t>
            </a:r>
            <a:r>
              <a:rPr lang="pt-BR" sz="3200" dirty="0" smtClean="0"/>
              <a:t>: É o </a:t>
            </a:r>
            <a:r>
              <a:rPr lang="pt-BR" sz="3200" dirty="0"/>
              <a:t>conjunto de saberes teóricos que uma pessoa tem. É o resultado de experiências pessoais e profissionais, formação acadêmica e estudo não-formal e está muito ligado à vontade que as pessoas têm de aprender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b="1" dirty="0" smtClean="0"/>
              <a:t>Habilidade</a:t>
            </a:r>
            <a:r>
              <a:rPr lang="pt-BR" sz="3200" dirty="0" smtClean="0"/>
              <a:t>: É a </a:t>
            </a:r>
            <a:r>
              <a:rPr lang="pt-BR" sz="3200" dirty="0"/>
              <a:t>capacidade de colocar em prática o conhecimento adquirido, ou seja, é saber fazer. Sem conhecimento é difícil desenvolver habilidades para executar as tarefas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b="1" dirty="0" smtClean="0"/>
              <a:t>Atitude</a:t>
            </a:r>
            <a:r>
              <a:rPr lang="pt-BR" sz="3200" dirty="0" smtClean="0"/>
              <a:t>: É o </a:t>
            </a:r>
            <a:r>
              <a:rPr lang="pt-BR" sz="3200" dirty="0"/>
              <a:t>saber ser, ou seja, tomar iniciativas para querer mudar o ambiente organizacional. Quando falamos em mudança não significa dizer que o ambiente está ruim, mas sim que há uma vontade para que ele continue melhorando.</a:t>
            </a:r>
          </a:p>
          <a:p>
            <a:pPr algn="just" fontAlgn="base"/>
            <a:endParaRPr lang="pt-BR" sz="3200" dirty="0"/>
          </a:p>
        </p:txBody>
      </p:sp>
      <p:sp>
        <p:nvSpPr>
          <p:cNvPr id="10" name="TextBox 5"/>
          <p:cNvSpPr txBox="1"/>
          <p:nvPr/>
        </p:nvSpPr>
        <p:spPr>
          <a:xfrm>
            <a:off x="24493" y="431308"/>
            <a:ext cx="70376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dirty="0">
                <a:solidFill>
                  <a:srgbClr val="2F3942"/>
                </a:solidFill>
                <a:latin typeface="Muli Bold Bold" charset="0"/>
              </a:rPr>
              <a:t>Conhecimentos, </a:t>
            </a:r>
            <a:r>
              <a:rPr lang="pt-BR" sz="4800" dirty="0" smtClean="0">
                <a:solidFill>
                  <a:srgbClr val="2F3942"/>
                </a:solidFill>
                <a:latin typeface="Muli Bold Bold" charset="0"/>
              </a:rPr>
              <a:t>Habilidades </a:t>
            </a:r>
            <a:r>
              <a:rPr lang="pt-BR" sz="4800" dirty="0">
                <a:solidFill>
                  <a:srgbClr val="2F3942"/>
                </a:solidFill>
                <a:latin typeface="Muli Bold Bold" charset="0"/>
              </a:rPr>
              <a:t>e </a:t>
            </a:r>
            <a:r>
              <a:rPr lang="pt-BR" sz="4800" dirty="0" smtClean="0">
                <a:solidFill>
                  <a:srgbClr val="2F3942"/>
                </a:solidFill>
                <a:latin typeface="Muli Bold Bold" charset="0"/>
              </a:rPr>
              <a:t>Atitudes </a:t>
            </a:r>
            <a:r>
              <a:rPr lang="pt-BR" sz="4800" dirty="0">
                <a:solidFill>
                  <a:srgbClr val="2F3942"/>
                </a:solidFill>
                <a:latin typeface="Muli Bold Bold" charset="0"/>
              </a:rPr>
              <a:t>(CHA)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608"/>
            <a:ext cx="7086600" cy="721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"/>
          <p:cNvSpPr/>
          <p:nvPr/>
        </p:nvSpPr>
        <p:spPr>
          <a:xfrm>
            <a:off x="14706599" y="9410700"/>
            <a:ext cx="2438401" cy="886046"/>
          </a:xfrm>
          <a:prstGeom prst="rect">
            <a:avLst/>
          </a:prstGeom>
          <a:solidFill>
            <a:srgbClr val="FFBB0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15" y="1943100"/>
            <a:ext cx="7315199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"/>
          <p:cNvSpPr/>
          <p:nvPr/>
        </p:nvSpPr>
        <p:spPr>
          <a:xfrm>
            <a:off x="7090" y="8572500"/>
            <a:ext cx="12538494" cy="1725384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0" name="AutoShape 8"/>
          <p:cNvSpPr/>
          <p:nvPr/>
        </p:nvSpPr>
        <p:spPr>
          <a:xfrm rot="5400000">
            <a:off x="14984186" y="-1839682"/>
            <a:ext cx="1464128" cy="514350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5" name="TextBox 5"/>
          <p:cNvSpPr txBox="1"/>
          <p:nvPr/>
        </p:nvSpPr>
        <p:spPr>
          <a:xfrm>
            <a:off x="1214232" y="9065860"/>
            <a:ext cx="9952588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  <a:latin typeface="Muli Bold Bold"/>
              </a:rPr>
              <a:t>Competências</a:t>
            </a:r>
            <a:endParaRPr lang="en-US" sz="4800" dirty="0">
              <a:solidFill>
                <a:srgbClr val="FFC000"/>
              </a:solidFill>
              <a:latin typeface="Muli Bo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2324100"/>
            <a:ext cx="10975845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200" dirty="0"/>
              <a:t>Existem, pelo menos, duas abordagens que definem o conceito de competências: a americana e a francesa. A primeira, desenhada por David McClelland em 1973, mapeava as capacidades de acordo com cargos e funções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Já a segunda, agrega o conceito de competência às entregas do colaborador, focando no ator. </a:t>
            </a:r>
          </a:p>
        </p:txBody>
      </p:sp>
      <p:sp>
        <p:nvSpPr>
          <p:cNvPr id="9" name="AutoShape 8"/>
          <p:cNvSpPr/>
          <p:nvPr/>
        </p:nvSpPr>
        <p:spPr>
          <a:xfrm rot="5400000">
            <a:off x="4924425" y="-4924423"/>
            <a:ext cx="438150" cy="1028700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2" name="AutoShape 2"/>
          <p:cNvSpPr/>
          <p:nvPr/>
        </p:nvSpPr>
        <p:spPr>
          <a:xfrm>
            <a:off x="13144500" y="0"/>
            <a:ext cx="5143500" cy="1464132"/>
          </a:xfrm>
          <a:prstGeom prst="rect">
            <a:avLst/>
          </a:prstGeom>
          <a:solidFill>
            <a:srgbClr val="2F3942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419100"/>
            <a:ext cx="657336" cy="5692446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12287309" y="8229600"/>
            <a:ext cx="6000692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12287309" y="3057773"/>
            <a:ext cx="6000692" cy="5171827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1" y="-1"/>
            <a:ext cx="7315200" cy="723901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1043236" y="1563945"/>
            <a:ext cx="1090506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atin typeface="+mj-lt"/>
              </a:rPr>
              <a:t>O Modelo Americano</a:t>
            </a:r>
          </a:p>
          <a:p>
            <a:pPr algn="just"/>
            <a:endParaRPr lang="pt-BR" sz="3600" b="1" dirty="0" smtClean="0">
              <a:latin typeface="+mj-lt"/>
            </a:endParaRPr>
          </a:p>
          <a:p>
            <a:pPr algn="just"/>
            <a:r>
              <a:rPr lang="pt-BR" sz="3600" dirty="0" smtClean="0">
                <a:latin typeface="+mj-lt"/>
              </a:rPr>
              <a:t>Há alguns anos, as organizações brasileiras, principalmente as multinacionais, faziam uso das competências com base no modelo americano. Ele compreendia as competências através do conceito de (CHA):</a:t>
            </a:r>
          </a:p>
          <a:p>
            <a:pPr algn="just"/>
            <a:endParaRPr lang="pt-BR" sz="3600" dirty="0">
              <a:latin typeface="+mj-lt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3600" dirty="0" smtClean="0">
                <a:latin typeface="+mj-lt"/>
              </a:rPr>
              <a:t>Conhecimentos;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3600" dirty="0" smtClean="0">
                <a:latin typeface="+mj-lt"/>
              </a:rPr>
              <a:t>Habilidades;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3600" dirty="0" smtClean="0">
                <a:latin typeface="+mj-lt"/>
              </a:rPr>
              <a:t>Atitudes;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3600" dirty="0">
              <a:latin typeface="+mj-lt"/>
            </a:endParaRPr>
          </a:p>
          <a:p>
            <a:pPr algn="just"/>
            <a:endParaRPr lang="pt-BR" sz="3600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12287308" y="0"/>
            <a:ext cx="6000692" cy="30861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12428056" y="4628023"/>
            <a:ext cx="571919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Muli Bold Bold"/>
              </a:rPr>
              <a:t>O </a:t>
            </a:r>
            <a:r>
              <a:rPr lang="en-US" sz="6600" dirty="0" err="1" smtClean="0">
                <a:solidFill>
                  <a:schemeClr val="bg1"/>
                </a:solidFill>
                <a:latin typeface="Muli Bold Bold"/>
              </a:rPr>
              <a:t>Modelo</a:t>
            </a:r>
            <a:r>
              <a:rPr lang="en-US" sz="6600" dirty="0" smtClean="0">
                <a:solidFill>
                  <a:schemeClr val="bg1"/>
                </a:solidFill>
                <a:latin typeface="Muli Bold Bold"/>
              </a:rPr>
              <a:t> Americano</a:t>
            </a:r>
            <a:endParaRPr lang="en-US" sz="6600" dirty="0">
              <a:solidFill>
                <a:schemeClr val="bg1"/>
              </a:solidFill>
              <a:latin typeface="Muli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419100"/>
            <a:ext cx="657336" cy="5692446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12287309" y="8229600"/>
            <a:ext cx="6000692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12287309" y="3057773"/>
            <a:ext cx="6000692" cy="5171827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1" y="-1"/>
            <a:ext cx="7315200" cy="419101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914400" y="800099"/>
            <a:ext cx="1090506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atin typeface="+mj-lt"/>
              </a:rPr>
              <a:t>O Modelo Americano</a:t>
            </a:r>
          </a:p>
          <a:p>
            <a:pPr algn="just"/>
            <a:endParaRPr lang="pt-BR" sz="3600" b="1" dirty="0" smtClean="0">
              <a:latin typeface="+mj-lt"/>
            </a:endParaRPr>
          </a:p>
          <a:p>
            <a:pPr algn="just"/>
            <a:r>
              <a:rPr lang="pt-BR" sz="3600" dirty="0"/>
              <a:t>Além disso, fazia uma comparação entre as competências desejadas pela organização e as apresentadas pelo colaborador. A intenção era identificar os gaps, ou lacunas, para </a:t>
            </a:r>
            <a:r>
              <a:rPr lang="pt-BR" sz="3600" b="1" dirty="0"/>
              <a:t>desenhar um plano de desenvolvimento coletivo ou individual</a:t>
            </a:r>
            <a:r>
              <a:rPr lang="pt-BR" sz="3600" dirty="0" smtClean="0"/>
              <a:t>.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No começo da última década, aproximadamente 52% das organizações brasileiras privadas usavam o modelo. </a:t>
            </a:r>
            <a:endParaRPr lang="pt-BR" sz="3600" dirty="0" smtClean="0"/>
          </a:p>
          <a:p>
            <a:pPr algn="just"/>
            <a:endParaRPr lang="pt-BR" sz="3600" dirty="0" smtClean="0"/>
          </a:p>
          <a:p>
            <a:pPr algn="just"/>
            <a:r>
              <a:rPr lang="pt-BR" sz="3600" dirty="0" smtClean="0"/>
              <a:t>Desde </a:t>
            </a:r>
            <a:r>
              <a:rPr lang="pt-BR" sz="3600" dirty="0"/>
              <a:t>então, vem sendo, cada vez mais, substituído por um modelo de avaliação de competências que abandona a estrutura formal de cargos. </a:t>
            </a:r>
            <a:endParaRPr lang="pt-BR" sz="3600" dirty="0">
              <a:latin typeface="+mj-lt"/>
            </a:endParaRPr>
          </a:p>
          <a:p>
            <a:pPr algn="just"/>
            <a:endParaRPr lang="pt-BR" sz="3600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12287308" y="0"/>
            <a:ext cx="6000692" cy="30861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12428058" y="4229100"/>
            <a:ext cx="571919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Muli Bold Bold"/>
              </a:rPr>
              <a:t>O </a:t>
            </a:r>
            <a:r>
              <a:rPr lang="en-US" sz="6600" dirty="0" err="1" smtClean="0">
                <a:solidFill>
                  <a:schemeClr val="bg1"/>
                </a:solidFill>
                <a:latin typeface="Muli Bold Bold"/>
              </a:rPr>
              <a:t>Modelo</a:t>
            </a:r>
            <a:r>
              <a:rPr lang="en-US" sz="6600" dirty="0" smtClean="0">
                <a:solidFill>
                  <a:schemeClr val="bg1"/>
                </a:solidFill>
                <a:latin typeface="Muli Bold Bold"/>
              </a:rPr>
              <a:t> Americano</a:t>
            </a:r>
            <a:endParaRPr lang="en-US" sz="6600" dirty="0">
              <a:solidFill>
                <a:schemeClr val="bg1"/>
              </a:solidFill>
              <a:latin typeface="Muli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41436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1224</Words>
  <Application>Microsoft Office PowerPoint</Application>
  <PresentationFormat>Personalizar</PresentationFormat>
  <Paragraphs>182</Paragraphs>
  <Slides>29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Muli Bold</vt:lpstr>
      <vt:lpstr>Bahnschrift</vt:lpstr>
      <vt:lpstr>Muli Regular</vt:lpstr>
      <vt:lpstr>Calibri</vt:lpstr>
      <vt:lpstr>Verdana</vt:lpstr>
      <vt:lpstr>Muli Bold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Vermelho Verde e Amarelo Montagem de Fotos Moderno Reunião da Empresa Apresentação</dc:title>
  <dc:creator>Nurap aprendizagem</dc:creator>
  <cp:lastModifiedBy>Nurap aprendizagem</cp:lastModifiedBy>
  <cp:revision>163</cp:revision>
  <dcterms:created xsi:type="dcterms:W3CDTF">2006-08-16T00:00:00Z</dcterms:created>
  <dcterms:modified xsi:type="dcterms:W3CDTF">2022-11-18T12:37:01Z</dcterms:modified>
  <dc:identifier>DAE5NOvK_-U</dc:identifier>
</cp:coreProperties>
</file>