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99" r:id="rId3"/>
    <p:sldId id="300" r:id="rId4"/>
    <p:sldId id="301" r:id="rId5"/>
    <p:sldId id="324" r:id="rId6"/>
    <p:sldId id="327" r:id="rId7"/>
    <p:sldId id="388" r:id="rId8"/>
    <p:sldId id="333" r:id="rId9"/>
    <p:sldId id="389" r:id="rId10"/>
    <p:sldId id="390" r:id="rId11"/>
    <p:sldId id="391" r:id="rId12"/>
    <p:sldId id="392" r:id="rId13"/>
    <p:sldId id="393" r:id="rId14"/>
    <p:sldId id="394" r:id="rId15"/>
    <p:sldId id="395" r:id="rId16"/>
    <p:sldId id="396" r:id="rId17"/>
    <p:sldId id="397" r:id="rId18"/>
    <p:sldId id="398" r:id="rId19"/>
    <p:sldId id="399" r:id="rId20"/>
    <p:sldId id="334" r:id="rId21"/>
    <p:sldId id="339" r:id="rId22"/>
    <p:sldId id="297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751" autoAdjust="0"/>
    <p:restoredTop sz="94660" autoAdjust="0"/>
  </p:normalViewPr>
  <p:slideViewPr>
    <p:cSldViewPr snapToGrid="0">
      <p:cViewPr varScale="1">
        <p:scale>
          <a:sx n="42" d="100"/>
          <a:sy n="42" d="100"/>
        </p:scale>
        <p:origin x="200" y="13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36" y="569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97292-71DE-4C62-B68A-CFD47D16A6BA}" type="datetimeFigureOut">
              <a:rPr lang="pt-BR" smtClean="0"/>
              <a:t>10/01/22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36879-A485-4DD6-84F8-A558A6DE6B5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5621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  <a:endParaRPr lang="pt-BR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3D7B-DD50-4F66-9475-D5FE66522075}" type="datetimeFigureOut">
              <a:rPr lang="pt-BR" smtClean="0"/>
              <a:t>10/01/22</a:t>
            </a:fld>
            <a:endParaRPr lang="pt-BR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7F5-40E8-45E5-A15F-B30244C1CF2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6000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3D7B-DD50-4F66-9475-D5FE66522075}" type="datetimeFigureOut">
              <a:rPr lang="pt-BR" smtClean="0"/>
              <a:t>10/01/22</a:t>
            </a:fld>
            <a:endParaRPr lang="pt-BR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7F5-40E8-45E5-A15F-B30244C1CF2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6009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3D7B-DD50-4F66-9475-D5FE66522075}" type="datetimeFigureOut">
              <a:rPr lang="pt-BR" smtClean="0"/>
              <a:t>10/01/22</a:t>
            </a:fld>
            <a:endParaRPr lang="pt-BR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7F5-40E8-45E5-A15F-B30244C1CF2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6478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3D7B-DD50-4F66-9475-D5FE66522075}" type="datetimeFigureOut">
              <a:rPr lang="pt-BR" smtClean="0"/>
              <a:t>10/01/22</a:t>
            </a:fld>
            <a:endParaRPr lang="pt-BR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7F5-40E8-45E5-A15F-B30244C1CF2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0998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3D7B-DD50-4F66-9475-D5FE66522075}" type="datetimeFigureOut">
              <a:rPr lang="pt-BR" smtClean="0"/>
              <a:t>10/01/22</a:t>
            </a:fld>
            <a:endParaRPr lang="pt-BR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7F5-40E8-45E5-A15F-B30244C1CF2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695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3D7B-DD50-4F66-9475-D5FE66522075}" type="datetimeFigureOut">
              <a:rPr lang="pt-BR" smtClean="0"/>
              <a:t>10/01/22</a:t>
            </a:fld>
            <a:endParaRPr lang="pt-BR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7F5-40E8-45E5-A15F-B30244C1CF2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178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3D7B-DD50-4F66-9475-D5FE66522075}" type="datetimeFigureOut">
              <a:rPr lang="pt-BR" smtClean="0"/>
              <a:t>10/01/22</a:t>
            </a:fld>
            <a:endParaRPr lang="pt-BR" dirty="0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7F5-40E8-45E5-A15F-B30244C1CF2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7304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3D7B-DD50-4F66-9475-D5FE66522075}" type="datetimeFigureOut">
              <a:rPr lang="pt-BR" smtClean="0"/>
              <a:t>10/01/22</a:t>
            </a:fld>
            <a:endParaRPr lang="pt-BR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7F5-40E8-45E5-A15F-B30244C1CF2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6094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3D7B-DD50-4F66-9475-D5FE66522075}" type="datetimeFigureOut">
              <a:rPr lang="pt-BR" smtClean="0"/>
              <a:t>10/01/22</a:t>
            </a:fld>
            <a:endParaRPr lang="pt-BR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7F5-40E8-45E5-A15F-B30244C1CF2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974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3D7B-DD50-4F66-9475-D5FE66522075}" type="datetimeFigureOut">
              <a:rPr lang="pt-BR" smtClean="0"/>
              <a:t>10/01/22</a:t>
            </a:fld>
            <a:endParaRPr lang="pt-BR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7F5-40E8-45E5-A15F-B30244C1CF2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6527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3D7B-DD50-4F66-9475-D5FE66522075}" type="datetimeFigureOut">
              <a:rPr lang="pt-BR" smtClean="0"/>
              <a:t>10/01/22</a:t>
            </a:fld>
            <a:endParaRPr lang="pt-BR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7F5-40E8-45E5-A15F-B30244C1CF2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889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pt-BR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pt-BR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43D7B-DD50-4F66-9475-D5FE66522075}" type="datetimeFigureOut">
              <a:rPr lang="pt-BR" smtClean="0"/>
              <a:t>10/01/22</a:t>
            </a:fld>
            <a:endParaRPr lang="pt-BR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C7F5-40E8-45E5-A15F-B30244C1CF2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3606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hyperlink" Target="about:blank" TargetMode="External"/></Relationships>

</file>

<file path=ppt/slides/_rels/slide16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6.xml"/></Relationships>
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305270" y="2658627"/>
            <a:ext cx="5107978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pt-B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P’s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MARKETING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9D27054-440C-49B8-AF38-4CC4049F5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46" y="254138"/>
            <a:ext cx="4255301" cy="184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77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38B83-46B4-46E5-97E4-B48298CE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8" y="444255"/>
            <a:ext cx="8148762" cy="1325563"/>
          </a:xfrm>
        </p:spPr>
        <p:txBody>
          <a:bodyPr/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Elementos do Mix de Marketing – 4 </a:t>
            </a:r>
            <a:r>
              <a:rPr lang="pt-BR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P’s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6E5D9CF-E66B-4B30-8928-4AE4E42F0D09}"/>
              </a:ext>
            </a:extLst>
          </p:cNvPr>
          <p:cNvSpPr/>
          <p:nvPr/>
        </p:nvSpPr>
        <p:spPr>
          <a:xfrm>
            <a:off x="400878" y="2117311"/>
            <a:ext cx="774079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Preço</a:t>
            </a:r>
          </a:p>
          <a:p>
            <a:pPr fontAlgn="base"/>
            <a:r>
              <a:rPr lang="pt-BR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preço é o </a:t>
            </a:r>
            <a:r>
              <a:rPr lang="pt-BR" sz="2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valor monetário que deve ser pago pelo cliente que deseja adquirir o produto</a:t>
            </a:r>
            <a:r>
              <a:rPr lang="pt-BR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É a receita da empresa que será seu próprio sustento.</a:t>
            </a:r>
          </a:p>
          <a:p>
            <a:pPr algn="just" fontAlgn="base"/>
            <a:r>
              <a:rPr lang="pt-BR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definir o preço do seu produto, é preciso entender de estratégia. Primeiramente, seu cliente deve estar disposto a pagar esse valor, caso contrário, a empresa não conseguirá lucrar. </a:t>
            </a:r>
          </a:p>
          <a:p>
            <a:pPr algn="just" fontAlgn="base"/>
            <a:r>
              <a:rPr lang="pt-BR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Além disso, o valor está diretamente ligado à </a:t>
            </a:r>
            <a:r>
              <a:rPr lang="pt-BR" sz="22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qualidade e ao custo-benefício</a:t>
            </a:r>
            <a:r>
              <a:rPr lang="pt-BR" sz="2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89059B-59C6-8F43-91FC-47F0E8ECB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145" y="2329473"/>
            <a:ext cx="5026269" cy="348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19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38B83-46B4-46E5-97E4-B48298CE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8" y="444255"/>
            <a:ext cx="8148762" cy="1325563"/>
          </a:xfrm>
        </p:spPr>
        <p:txBody>
          <a:bodyPr/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Elementos do Mix de Marketing – 4 </a:t>
            </a:r>
            <a:r>
              <a:rPr lang="pt-BR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P’s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6E5D9CF-E66B-4B30-8928-4AE4E42F0D09}"/>
              </a:ext>
            </a:extLst>
          </p:cNvPr>
          <p:cNvSpPr/>
          <p:nvPr/>
        </p:nvSpPr>
        <p:spPr>
          <a:xfrm>
            <a:off x="400878" y="1779687"/>
            <a:ext cx="7740799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Preço</a:t>
            </a:r>
          </a:p>
          <a:p>
            <a:pPr fontAlgn="base"/>
            <a:endParaRPr lang="pt-BR" b="1" dirty="0"/>
          </a:p>
          <a:p>
            <a:pPr fontAlgn="base"/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Portanto, se você quer vender a um preço alto, seu público deve enxergar benefícios que compensam seu investimento.</a:t>
            </a:r>
          </a:p>
          <a:p>
            <a:pPr fontAlgn="base"/>
            <a:endParaRPr lang="pt-BR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base"/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Fatores que você deve levar em conta para definir o preço:</a:t>
            </a:r>
          </a:p>
          <a:p>
            <a:pPr fontAlgn="base"/>
            <a:endParaRPr lang="pt-BR" sz="2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 fontAlgn="base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Métodos de precificação e estratégias;</a:t>
            </a:r>
          </a:p>
          <a:p>
            <a:pPr marL="285750" indent="-285750" algn="ctr" fontAlgn="base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Descontos;</a:t>
            </a:r>
          </a:p>
          <a:p>
            <a:pPr marL="285750" indent="-285750" algn="ctr" fontAlgn="base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Período de pagamento;</a:t>
            </a:r>
          </a:p>
          <a:p>
            <a:pPr marL="285750" indent="-285750" algn="ctr" fontAlgn="base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Política de crédito.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89059B-59C6-8F43-91FC-47F0E8ECB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145" y="2329473"/>
            <a:ext cx="5026269" cy="348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07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38B83-46B4-46E5-97E4-B48298CE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8" y="444255"/>
            <a:ext cx="8148762" cy="1325563"/>
          </a:xfrm>
        </p:spPr>
        <p:txBody>
          <a:bodyPr/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Elementos do Mix de Marketing – 4 </a:t>
            </a:r>
            <a:r>
              <a:rPr lang="pt-BR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P’s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6E5D9CF-E66B-4B30-8928-4AE4E42F0D09}"/>
              </a:ext>
            </a:extLst>
          </p:cNvPr>
          <p:cNvSpPr/>
          <p:nvPr/>
        </p:nvSpPr>
        <p:spPr>
          <a:xfrm>
            <a:off x="260201" y="1892912"/>
            <a:ext cx="740669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Praça</a:t>
            </a:r>
          </a:p>
          <a:p>
            <a:pPr algn="just" fontAlgn="base"/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Praça representa o local onde o produto é comercializado e os </a:t>
            </a:r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canais de distribuição</a:t>
            </a:r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utilizados para que o produto chegue até o consumidor. Por exemplo, uma empresa como a Renner distribui produtos tanto nas lojas físicas quanto através de um </a:t>
            </a:r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ecommerce</a:t>
            </a:r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just" fontAlgn="base"/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aumento da sua receita vai depender muito da praça. Afinal, quanto mais rápido seu produto chegar ao consumidor, mais satisfeito ele se sentirá e </a:t>
            </a:r>
            <a:r>
              <a:rPr lang="pt-BR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mais fiel à marca ele será</a:t>
            </a:r>
            <a:r>
              <a:rPr lang="pt-B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Somado a isso, mais chances do seu cliente voltar a fechar negócios com você.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0371DED-AFA8-3045-8BA4-4901A1431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57" y="1769818"/>
            <a:ext cx="6388565" cy="440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48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38B83-46B4-46E5-97E4-B48298CE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8" y="444255"/>
            <a:ext cx="8148762" cy="1325563"/>
          </a:xfrm>
        </p:spPr>
        <p:txBody>
          <a:bodyPr/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Elementos do Mix de Marketing – 4 </a:t>
            </a:r>
            <a:r>
              <a:rPr lang="pt-BR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P’s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6E5D9CF-E66B-4B30-8928-4AE4E42F0D09}"/>
              </a:ext>
            </a:extLst>
          </p:cNvPr>
          <p:cNvSpPr/>
          <p:nvPr/>
        </p:nvSpPr>
        <p:spPr>
          <a:xfrm>
            <a:off x="260201" y="1892912"/>
            <a:ext cx="740669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Praça</a:t>
            </a:r>
          </a:p>
          <a:p>
            <a:pPr fontAlgn="base"/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Elementos que formam um bom </a:t>
            </a:r>
            <a:r>
              <a:rPr lang="pt-BR" sz="24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mix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distribuição:</a:t>
            </a:r>
          </a:p>
          <a:p>
            <a:pPr fontAlgn="base"/>
            <a:endParaRPr lang="pt-BR" sz="2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Canais de distribuição e pontos de venda;</a:t>
            </a: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Armazenamento;</a:t>
            </a: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Manuseio dos produtos;</a:t>
            </a: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Transporte;</a:t>
            </a: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Controle do inventário;</a:t>
            </a: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Processamento de pedidos.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0371DED-AFA8-3045-8BA4-4901A1431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541" y="1769818"/>
            <a:ext cx="6388565" cy="440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82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38B83-46B4-46E5-97E4-B48298CE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8" y="444255"/>
            <a:ext cx="8148762" cy="1325563"/>
          </a:xfrm>
        </p:spPr>
        <p:txBody>
          <a:bodyPr/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Elementos do Mix de Marketing – 4 </a:t>
            </a:r>
            <a:r>
              <a:rPr lang="pt-BR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P’s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6E5D9CF-E66B-4B30-8928-4AE4E42F0D09}"/>
              </a:ext>
            </a:extLst>
          </p:cNvPr>
          <p:cNvSpPr/>
          <p:nvPr/>
        </p:nvSpPr>
        <p:spPr>
          <a:xfrm>
            <a:off x="400878" y="1934309"/>
            <a:ext cx="71077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Promoção</a:t>
            </a:r>
          </a:p>
          <a:p>
            <a:pPr fontAlgn="base"/>
            <a:endParaRPr lang="pt-BR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fontAlgn="base"/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finalizar os 4 </a:t>
            </a:r>
            <a:r>
              <a:rPr lang="pt-BR" sz="24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marketing, vamos ao item promoção. A promoção não está relacionada a ofertas e liquidações, mas sim ao ato de 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promover uma marca ou produto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algn="just" fontAlgn="base"/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Ela tem o objetivo de persuadir o consumidor a realizar uma compra.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922D9E5-3309-5A43-8B11-6F31993C9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62" y="1934309"/>
            <a:ext cx="6619853" cy="42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06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38B83-46B4-46E5-97E4-B48298CE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8" y="444255"/>
            <a:ext cx="8148762" cy="1325563"/>
          </a:xfrm>
        </p:spPr>
        <p:txBody>
          <a:bodyPr/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Elementos do Mix de Marketing – 4 </a:t>
            </a:r>
            <a:r>
              <a:rPr lang="pt-BR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P’s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6E5D9CF-E66B-4B30-8928-4AE4E42F0D09}"/>
              </a:ext>
            </a:extLst>
          </p:cNvPr>
          <p:cNvSpPr/>
          <p:nvPr/>
        </p:nvSpPr>
        <p:spPr>
          <a:xfrm>
            <a:off x="400878" y="1934309"/>
            <a:ext cx="71077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Promoção</a:t>
            </a:r>
          </a:p>
          <a:p>
            <a:pPr fontAlgn="base"/>
            <a:endParaRPr lang="pt-BR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fontAlgn="base"/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como fazer isso?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Simples: propagando uma mensagem através de uma linguagem que atinja seu público-alvo com eficiência. E é aí que entram as diversas estratégias de marketing: o 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marketing digital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 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outbound marketing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 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inbound marketing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dentre outras.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922D9E5-3309-5A43-8B11-6F31993C95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62" y="1934309"/>
            <a:ext cx="6619853" cy="42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72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38B83-46B4-46E5-97E4-B48298CE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8" y="444255"/>
            <a:ext cx="8148762" cy="1325563"/>
          </a:xfrm>
        </p:spPr>
        <p:txBody>
          <a:bodyPr/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Elementos do Mix de Marketing – 4 </a:t>
            </a:r>
            <a:r>
              <a:rPr lang="pt-BR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P’s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6E5D9CF-E66B-4B30-8928-4AE4E42F0D09}"/>
              </a:ext>
            </a:extLst>
          </p:cNvPr>
          <p:cNvSpPr/>
          <p:nvPr/>
        </p:nvSpPr>
        <p:spPr>
          <a:xfrm>
            <a:off x="1297693" y="1934309"/>
            <a:ext cx="710775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Promoção</a:t>
            </a:r>
          </a:p>
          <a:p>
            <a:pPr fontAlgn="base"/>
            <a:endParaRPr lang="pt-BR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base"/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 principais elementos de um </a:t>
            </a:r>
          </a:p>
          <a:p>
            <a:pPr fontAlgn="base"/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bom </a:t>
            </a:r>
            <a:r>
              <a:rPr lang="pt-BR" sz="24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mix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promoção são:</a:t>
            </a:r>
          </a:p>
          <a:p>
            <a:pPr fontAlgn="base"/>
            <a:endParaRPr lang="pt-BR" sz="2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Publicidade e propaganda;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Relações públicas;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24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Outbound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marketing;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24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Inbound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marketing: 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redes sociais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blogs, 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 marketing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pt-BR" sz="24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Promoção de vendas.</a:t>
            </a:r>
          </a:p>
          <a:p>
            <a:br>
              <a:rPr lang="pt-BR" sz="2400" dirty="0"/>
            </a:br>
            <a:endParaRPr lang="pt-BR" sz="2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922D9E5-3309-5A43-8B11-6F31993C9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62" y="1934309"/>
            <a:ext cx="6619853" cy="42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30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38B83-46B4-46E5-97E4-B48298CE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8" y="444255"/>
            <a:ext cx="8148762" cy="1325563"/>
          </a:xfrm>
        </p:spPr>
        <p:txBody>
          <a:bodyPr/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Elementos do Mix de Marketing – 4 </a:t>
            </a:r>
            <a:r>
              <a:rPr lang="pt-BR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P’s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6E5D9CF-E66B-4B30-8928-4AE4E42F0D09}"/>
              </a:ext>
            </a:extLst>
          </p:cNvPr>
          <p:cNvSpPr/>
          <p:nvPr/>
        </p:nvSpPr>
        <p:spPr>
          <a:xfrm>
            <a:off x="822908" y="1964353"/>
            <a:ext cx="109587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Promoção</a:t>
            </a:r>
          </a:p>
          <a:p>
            <a:pPr fontAlgn="base"/>
            <a:endParaRPr lang="pt-BR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base"/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Marketing Digital</a:t>
            </a:r>
          </a:p>
          <a:p>
            <a:pPr fontAlgn="base"/>
            <a:endParaRPr lang="pt-BR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fontAlgn="base"/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marketing digital é um termo amplo para todas as suas ações de marketing online. As empresas utilizam canais digitais como a pesquisa do Google, as redes sociais , o e-mail marketing e seus sites para se conectar com seus clientes atuais e potenciais.</a:t>
            </a:r>
          </a:p>
          <a:p>
            <a:pPr fontAlgn="base"/>
            <a:endParaRPr lang="pt-BR" sz="2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007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38B83-46B4-46E5-97E4-B48298CE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8" y="444255"/>
            <a:ext cx="8148762" cy="1325563"/>
          </a:xfrm>
        </p:spPr>
        <p:txBody>
          <a:bodyPr/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Elementos do Mix de Marketing – 4 </a:t>
            </a:r>
            <a:r>
              <a:rPr lang="pt-BR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P’s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6E5D9CF-E66B-4B30-8928-4AE4E42F0D09}"/>
              </a:ext>
            </a:extLst>
          </p:cNvPr>
          <p:cNvSpPr/>
          <p:nvPr/>
        </p:nvSpPr>
        <p:spPr>
          <a:xfrm>
            <a:off x="822908" y="1964353"/>
            <a:ext cx="109587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Promoção</a:t>
            </a:r>
          </a:p>
          <a:p>
            <a:pPr fontAlgn="base"/>
            <a:endParaRPr lang="pt-BR" sz="36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base"/>
            <a:r>
              <a:rPr lang="pt-BR" sz="24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Outbound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marketing</a:t>
            </a:r>
          </a:p>
          <a:p>
            <a:pPr fontAlgn="base"/>
            <a:endParaRPr lang="pt-BR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fontAlgn="base"/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</a:t>
            </a:r>
            <a:r>
              <a:rPr lang="pt-BR" sz="24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outbound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marketing muitas vezes é chamado de marketing tradicional, pois muitos de seus canais são utilizados a muitos anos, como outdoors, telemarketing, anúncios em grandes mídias. A ideia do </a:t>
            </a:r>
            <a:r>
              <a:rPr lang="pt-BR" sz="24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outbound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marketing é continuar atraindo clientes com os modelos similares aos que sempre existiram, como por exemplo as propagandas em televisão e rádio. </a:t>
            </a:r>
          </a:p>
        </p:txBody>
      </p:sp>
    </p:spTree>
    <p:extLst>
      <p:ext uri="{BB962C8B-B14F-4D97-AF65-F5344CB8AC3E}">
        <p14:creationId xmlns:p14="http://schemas.microsoft.com/office/powerpoint/2010/main" val="326041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38B83-46B4-46E5-97E4-B48298CE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8" y="444255"/>
            <a:ext cx="8148762" cy="1325563"/>
          </a:xfrm>
        </p:spPr>
        <p:txBody>
          <a:bodyPr/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Elementos do Mix de Marketing – 4 </a:t>
            </a:r>
            <a:r>
              <a:rPr lang="pt-BR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P’s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6E5D9CF-E66B-4B30-8928-4AE4E42F0D09}"/>
              </a:ext>
            </a:extLst>
          </p:cNvPr>
          <p:cNvSpPr/>
          <p:nvPr/>
        </p:nvSpPr>
        <p:spPr>
          <a:xfrm>
            <a:off x="858077" y="1769818"/>
            <a:ext cx="109587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Promoção</a:t>
            </a:r>
          </a:p>
          <a:p>
            <a:pPr fontAlgn="base"/>
            <a:r>
              <a:rPr lang="pt-BR" sz="24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Inbound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marketing</a:t>
            </a:r>
          </a:p>
          <a:p>
            <a:pPr fontAlgn="base"/>
            <a:endParaRPr lang="pt-BR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pt-BR" sz="20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Inbound</a:t>
            </a:r>
            <a:r>
              <a:rPr lang="pt-BR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marketing é a estratégia de mercado que se volta para o ambiente da internet, das redes sociais. O </a:t>
            </a:r>
            <a:r>
              <a:rPr lang="pt-BR" sz="20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inbound</a:t>
            </a:r>
            <a:r>
              <a:rPr lang="pt-BR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marketing foi criado para suprir as necessidades dos clientes online: atingindo os consumidores mesmo com as mudanças de comportamento e hábitos de consumo criados pela tecnologia.</a:t>
            </a:r>
          </a:p>
          <a:p>
            <a:pPr algn="just"/>
            <a:r>
              <a:rPr lang="pt-BR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</a:t>
            </a:r>
            <a:r>
              <a:rPr lang="pt-BR" sz="20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inbound</a:t>
            </a:r>
            <a:r>
              <a:rPr lang="pt-BR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marketing, também chamado de marketing de permissão, possui a ideia de fazer com que o cliente venha até a marca. E de que forma? Através da relevância da marca na internet: apostar nas publicações em sites e blogs, realizar ações nas redes sociais, e outras formas de exibição como e-books, newsletters, videoconferências, </a:t>
            </a:r>
            <a:r>
              <a:rPr lang="pt-BR" sz="20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podcasts</a:t>
            </a:r>
            <a:r>
              <a:rPr lang="pt-BR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entre diversos outros.</a:t>
            </a:r>
          </a:p>
        </p:txBody>
      </p:sp>
    </p:spTree>
    <p:extLst>
      <p:ext uri="{BB962C8B-B14F-4D97-AF65-F5344CB8AC3E}">
        <p14:creationId xmlns:p14="http://schemas.microsoft.com/office/powerpoint/2010/main" val="2351322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E23D1E26-1E5C-44FA-92D8-BD4C9E5BAB93}"/>
              </a:ext>
            </a:extLst>
          </p:cNvPr>
          <p:cNvSpPr/>
          <p:nvPr/>
        </p:nvSpPr>
        <p:spPr>
          <a:xfrm>
            <a:off x="3005036" y="1945645"/>
            <a:ext cx="5969904" cy="255454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4 </a:t>
            </a:r>
            <a:r>
              <a:rPr lang="pt-BR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P’s</a:t>
            </a:r>
            <a:r>
              <a:rPr lang="pt-BR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 do </a:t>
            </a:r>
          </a:p>
          <a:p>
            <a:pPr algn="ctr"/>
            <a:r>
              <a:rPr lang="pt-BR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MARKETING</a:t>
            </a:r>
          </a:p>
        </p:txBody>
      </p:sp>
    </p:spTree>
    <p:extLst>
      <p:ext uri="{BB962C8B-B14F-4D97-AF65-F5344CB8AC3E}">
        <p14:creationId xmlns:p14="http://schemas.microsoft.com/office/powerpoint/2010/main" val="527803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38B83-46B4-46E5-97E4-B48298CE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47" y="532179"/>
            <a:ext cx="8201770" cy="1325563"/>
          </a:xfrm>
        </p:spPr>
        <p:txBody>
          <a:bodyPr/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A importância dos 4 </a:t>
            </a:r>
            <a:r>
              <a:rPr lang="pt-BR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P’s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6E5D9CF-E66B-4B30-8928-4AE4E42F0D09}"/>
              </a:ext>
            </a:extLst>
          </p:cNvPr>
          <p:cNvSpPr/>
          <p:nvPr/>
        </p:nvSpPr>
        <p:spPr>
          <a:xfrm>
            <a:off x="803910" y="2039465"/>
            <a:ext cx="105841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sua empresa 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alinhar e conectar bem os 4 </a:t>
            </a:r>
            <a:r>
              <a:rPr lang="pt-BR" sz="24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marketing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ela conseguirá direcionar todas as ações de forma bem sucedida. Portanto, quanto mais integrada for a sua estratégia, mais rápido você atingirá suas metas.</a:t>
            </a:r>
          </a:p>
          <a:p>
            <a:pPr algn="just" fontAlgn="base"/>
            <a:endParaRPr lang="pt-BR" sz="2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fontAlgn="base"/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Utilizar o Mix de Marketing no seu planejamento estratégico é de suma importância, pois ele 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cria sinergia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entre as diversas áreas principais da sua empresa, guiando decisões e 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fidelizando seus clientes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com mais facilidade.</a:t>
            </a:r>
          </a:p>
        </p:txBody>
      </p:sp>
    </p:spTree>
    <p:extLst>
      <p:ext uri="{BB962C8B-B14F-4D97-AF65-F5344CB8AC3E}">
        <p14:creationId xmlns:p14="http://schemas.microsoft.com/office/powerpoint/2010/main" val="588245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E93C7-3E07-4AC2-A3AC-A3834D6F8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786" y="3868615"/>
            <a:ext cx="9770598" cy="1325563"/>
          </a:xfrm>
        </p:spPr>
        <p:txBody>
          <a:bodyPr>
            <a:normAutofit fontScale="90000"/>
          </a:bodyPr>
          <a:lstStyle/>
          <a:p>
            <a:r>
              <a:rPr lang="pt-BR" sz="4000" dirty="0">
                <a:hlinkClick r:id="rId2"/>
              </a:rPr>
              <a:t>https://www.youtube.com/watch?v=rTxPwy4mKKw</a:t>
            </a:r>
            <a:br>
              <a:rPr lang="pt-BR" sz="4000" dirty="0"/>
            </a:br>
            <a:br>
              <a:rPr lang="pt-BR" sz="4000" dirty="0"/>
            </a:br>
            <a:endParaRPr lang="pt-BR" sz="40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64096D7-BA7C-48AC-B601-6CF25BBEAA95}"/>
              </a:ext>
            </a:extLst>
          </p:cNvPr>
          <p:cNvSpPr/>
          <p:nvPr/>
        </p:nvSpPr>
        <p:spPr>
          <a:xfrm>
            <a:off x="3114528" y="2668341"/>
            <a:ext cx="5677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4 </a:t>
            </a:r>
            <a:r>
              <a:rPr lang="pt-BR" sz="4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P’s</a:t>
            </a:r>
            <a:r>
              <a:rPr lang="pt-BR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do Marketing:</a:t>
            </a:r>
            <a:endParaRPr lang="pt-BR" sz="4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80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2568599" y="695417"/>
            <a:ext cx="5532896" cy="1470025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9356"/>
              </a:buClr>
              <a:buSzPts val="11500"/>
              <a:buFont typeface="Arial"/>
              <a:buNone/>
            </a:pPr>
            <a:r>
              <a:rPr lang="pt-BR" sz="11500" b="1" dirty="0">
                <a:solidFill>
                  <a:srgbClr val="FF93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NURAP</a:t>
            </a:r>
            <a:endParaRPr sz="11500" b="1" dirty="0">
              <a:solidFill>
                <a:srgbClr val="FF93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" descr="C:\Users\pedro\Desktop\BOM DIA SETEMBRO\Projetos-2018_Logo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7142400" y="24527344"/>
            <a:ext cx="4945035" cy="17422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7380" y="2165442"/>
            <a:ext cx="4074537" cy="375101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92" name="Google Shape;92;p1" descr="https://nurap.org.br/wp-content/uploads/2019/10/ODS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1594" y="2165442"/>
            <a:ext cx="3731807" cy="37380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7384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BA4103-3AB5-47BA-B194-90B5E2B52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702" y="732866"/>
            <a:ext cx="4676931" cy="1325563"/>
          </a:xfrm>
        </p:spPr>
        <p:txBody>
          <a:bodyPr>
            <a:normAutofit/>
          </a:bodyPr>
          <a:lstStyle/>
          <a:p>
            <a:r>
              <a:rPr lang="pt-BR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Conceito</a:t>
            </a:r>
            <a:endParaRPr lang="pt-BR" sz="6000" dirty="0">
              <a:solidFill>
                <a:schemeClr val="tx2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A573E97-4C97-47F9-8B3D-5CB45FC9D79F}"/>
              </a:ext>
            </a:extLst>
          </p:cNvPr>
          <p:cNvSpPr txBox="1"/>
          <p:nvPr/>
        </p:nvSpPr>
        <p:spPr>
          <a:xfrm>
            <a:off x="544425" y="2239400"/>
            <a:ext cx="111307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 conceito foi popularizado em 1950 por Neil </a:t>
            </a:r>
            <a:r>
              <a:rPr lang="pt-BR" sz="24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Borden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e, mais tarde, </a:t>
            </a:r>
          </a:p>
          <a:p>
            <a:pPr algn="just" fontAlgn="base"/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autor 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Philip Kotler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difundiu a teoria mundialmente.</a:t>
            </a:r>
          </a:p>
          <a:p>
            <a:pPr algn="just" fontAlgn="base"/>
            <a:endParaRPr lang="pt-BR" sz="2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fontAlgn="base"/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Também conhecidos como 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Mix de Marketing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ou Composto de Marketing, os 4 </a:t>
            </a:r>
            <a:r>
              <a:rPr lang="pt-BR" sz="24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são pilares que estruturam as estratégias de marketing a fim de garantir o crescimento exponencial das empresas. Outros modelos, com mais “</a:t>
            </a:r>
            <a:r>
              <a:rPr lang="pt-BR" sz="24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”, foram criados posteriormente, mas os 4 </a:t>
            </a:r>
            <a:r>
              <a:rPr lang="pt-BR" sz="24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P’s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formam o método essencial e como eles impactam nos negócios.</a:t>
            </a:r>
          </a:p>
        </p:txBody>
      </p:sp>
    </p:spTree>
    <p:extLst>
      <p:ext uri="{BB962C8B-B14F-4D97-AF65-F5344CB8AC3E}">
        <p14:creationId xmlns:p14="http://schemas.microsoft.com/office/powerpoint/2010/main" val="2593389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EE29DC0E-459E-472D-91A4-62811F78F75F}"/>
              </a:ext>
            </a:extLst>
          </p:cNvPr>
          <p:cNvSpPr txBox="1">
            <a:spLocks/>
          </p:cNvSpPr>
          <p:nvPr/>
        </p:nvSpPr>
        <p:spPr>
          <a:xfrm>
            <a:off x="484725" y="1329336"/>
            <a:ext cx="11367306" cy="40327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que são os 4 </a:t>
            </a:r>
            <a:r>
              <a:rPr lang="pt-BR" sz="2800" b="1" dirty="0" err="1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</a:t>
            </a:r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marketing?</a:t>
            </a:r>
          </a:p>
          <a:p>
            <a:pPr marL="457200" indent="-45720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Quais fatores determinam o Mix de Marketing?</a:t>
            </a:r>
          </a:p>
          <a:p>
            <a:pPr marL="457200" indent="-45720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Elementos do Mix de Marketing – Os 4 </a:t>
            </a:r>
            <a:r>
              <a:rPr lang="pt-BR" sz="2800" b="1" dirty="0" err="1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P’s</a:t>
            </a:r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457200" indent="-45720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importância dos 4 </a:t>
            </a:r>
            <a:r>
              <a:rPr lang="pt-BR" sz="2400" b="1" dirty="0" err="1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P’s</a:t>
            </a: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marketing no mundo dos negócios.</a:t>
            </a:r>
          </a:p>
        </p:txBody>
      </p:sp>
    </p:spTree>
    <p:extLst>
      <p:ext uri="{BB962C8B-B14F-4D97-AF65-F5344CB8AC3E}">
        <p14:creationId xmlns:p14="http://schemas.microsoft.com/office/powerpoint/2010/main" val="2418508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7D1E52-6E29-4A3E-8A0D-CEB99BDE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340" y="3676135"/>
            <a:ext cx="11060725" cy="624016"/>
          </a:xfrm>
        </p:spPr>
        <p:txBody>
          <a:bodyPr>
            <a:noAutofit/>
          </a:bodyPr>
          <a:lstStyle/>
          <a:p>
            <a:pPr fontAlgn="base"/>
            <a:r>
              <a:rPr lang="pt-BR" sz="2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propósito do marketing é fazer com que os consumidores conheçam uma marca e se interessem por ela, criando uma relação de consumo. </a:t>
            </a:r>
            <a:br>
              <a:rPr lang="pt-BR" sz="2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2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 4 </a:t>
            </a:r>
            <a:r>
              <a:rPr lang="pt-BR" sz="28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P’s</a:t>
            </a:r>
            <a:r>
              <a:rPr lang="pt-BR" sz="2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marketing (Mix de Marketing ou Composto de Marketing) são um </a:t>
            </a:r>
            <a:r>
              <a:rPr lang="pt-B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conjunto de fatores</a:t>
            </a:r>
            <a:r>
              <a:rPr lang="pt-BR" sz="2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que uma empresa pode aproveitar para realizar estratégias que a ajudem a obter resultados positivos nas vendas.</a:t>
            </a:r>
            <a:br>
              <a:rPr lang="pt-BR" sz="2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2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definição de cada um dos 4 </a:t>
            </a:r>
            <a:r>
              <a:rPr lang="pt-BR" sz="28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P’s</a:t>
            </a:r>
            <a:r>
              <a:rPr lang="pt-BR" sz="2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é: </a:t>
            </a:r>
            <a:r>
              <a:rPr lang="pt-B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produto, preço, praça e promoção</a:t>
            </a:r>
            <a:r>
              <a:rPr lang="pt-BR" sz="2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É por meio do uso desses pilares que a empresa vai divulgar, vender e fortalecer a sua marca.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3A224FA-49DE-4B8C-9893-A56392ACFD17}"/>
              </a:ext>
            </a:extLst>
          </p:cNvPr>
          <p:cNvSpPr txBox="1">
            <a:spLocks/>
          </p:cNvSpPr>
          <p:nvPr/>
        </p:nvSpPr>
        <p:spPr>
          <a:xfrm>
            <a:off x="1864401" y="344246"/>
            <a:ext cx="6019209" cy="1632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O que são os 4 </a:t>
            </a:r>
            <a:r>
              <a:rPr lang="pt-BR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P’s</a:t>
            </a:r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 ?</a:t>
            </a:r>
            <a:endParaRPr lang="pt-B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26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38B83-46B4-46E5-97E4-B48298CE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290" y="485302"/>
            <a:ext cx="7011063" cy="1325563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Quais fatores determinam </a:t>
            </a:r>
            <a:br>
              <a:rPr lang="pt-B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</a:br>
            <a:r>
              <a:rPr lang="pt-B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o Mix de Marketing?</a:t>
            </a:r>
            <a:endParaRPr lang="pt-BR" sz="36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6E5D9CF-E66B-4B30-8928-4AE4E42F0D09}"/>
              </a:ext>
            </a:extLst>
          </p:cNvPr>
          <p:cNvSpPr/>
          <p:nvPr/>
        </p:nvSpPr>
        <p:spPr>
          <a:xfrm>
            <a:off x="982980" y="1810865"/>
            <a:ext cx="100886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Existem alguns fatores internos e externos que influenciam no Mix de Marketing. É preciso considerá-los na hora de montar sua estratégia. 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Esses fatores são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algn="just" fontAlgn="base"/>
            <a:endParaRPr lang="pt-BR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 fontAlgn="base"/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Internos</a:t>
            </a:r>
          </a:p>
          <a:p>
            <a:pPr algn="just" fontAlgn="base"/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Fatores que se encontram 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dentro da organização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e estão relacionados à atmosfera interna da empresa. Esses são alguns exemplos:</a:t>
            </a: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 objetivos da marca;</a:t>
            </a: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natureza dos produtos;</a:t>
            </a: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ciclo de vida dos produtos;</a:t>
            </a:r>
          </a:p>
          <a:p>
            <a:pPr marL="342900" indent="-342900" algn="ctr" fontAlgn="base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Recursos disponíveis.</a:t>
            </a:r>
          </a:p>
        </p:txBody>
      </p:sp>
    </p:spTree>
    <p:extLst>
      <p:ext uri="{BB962C8B-B14F-4D97-AF65-F5344CB8AC3E}">
        <p14:creationId xmlns:p14="http://schemas.microsoft.com/office/powerpoint/2010/main" val="2075605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38B83-46B4-46E5-97E4-B48298CE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290" y="485302"/>
            <a:ext cx="7011063" cy="1325563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Quais fatores determinam </a:t>
            </a:r>
            <a:br>
              <a:rPr lang="pt-B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</a:br>
            <a:r>
              <a:rPr lang="pt-B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o Mix de Marketing?</a:t>
            </a:r>
            <a:endParaRPr lang="pt-BR" sz="36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6E5D9CF-E66B-4B30-8928-4AE4E42F0D09}"/>
              </a:ext>
            </a:extLst>
          </p:cNvPr>
          <p:cNvSpPr/>
          <p:nvPr/>
        </p:nvSpPr>
        <p:spPr>
          <a:xfrm>
            <a:off x="965396" y="2074634"/>
            <a:ext cx="100886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Externos</a:t>
            </a:r>
          </a:p>
          <a:p>
            <a:pPr fontAlgn="base"/>
            <a:r>
              <a:rPr lang="pt-BR" sz="2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Aqueles que se encontram </a:t>
            </a:r>
            <a:r>
              <a:rPr lang="pt-B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fora da organização</a:t>
            </a:r>
            <a:r>
              <a:rPr lang="pt-BR" sz="2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ou seja, são muitas vezes sociais, culturais e políticos. Alguns deles são:</a:t>
            </a:r>
          </a:p>
          <a:p>
            <a:pPr fontAlgn="base"/>
            <a:endParaRPr lang="pt-BR" sz="2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ctr" fontAlgn="base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nível de competição do nicho;</a:t>
            </a:r>
          </a:p>
          <a:p>
            <a:pPr marL="285750" indent="-285750" algn="ctr" fontAlgn="base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comportamento do consumidor;</a:t>
            </a:r>
          </a:p>
          <a:p>
            <a:pPr marL="285750" indent="-285750" algn="ctr" fontAlgn="base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eficiência dos canais de comunicação;</a:t>
            </a:r>
          </a:p>
          <a:p>
            <a:pPr marL="285750" indent="-285750" algn="ctr" fontAlgn="base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controle do governo.</a:t>
            </a:r>
          </a:p>
        </p:txBody>
      </p:sp>
    </p:spTree>
    <p:extLst>
      <p:ext uri="{BB962C8B-B14F-4D97-AF65-F5344CB8AC3E}">
        <p14:creationId xmlns:p14="http://schemas.microsoft.com/office/powerpoint/2010/main" val="3942577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38B83-46B4-46E5-97E4-B48298CE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8" y="444255"/>
            <a:ext cx="8148762" cy="1325563"/>
          </a:xfrm>
        </p:spPr>
        <p:txBody>
          <a:bodyPr/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Elementos do Mix de Marketing – 4 </a:t>
            </a:r>
            <a:r>
              <a:rPr lang="pt-BR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P’s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6E5D9CF-E66B-4B30-8928-4AE4E42F0D09}"/>
              </a:ext>
            </a:extLst>
          </p:cNvPr>
          <p:cNvSpPr/>
          <p:nvPr/>
        </p:nvSpPr>
        <p:spPr>
          <a:xfrm>
            <a:off x="400878" y="2046498"/>
            <a:ext cx="766969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36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Produto</a:t>
            </a:r>
          </a:p>
          <a:p>
            <a:pPr fontAlgn="base"/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elemento fundamental dos 4 </a:t>
            </a:r>
            <a:r>
              <a:rPr lang="pt-BR" sz="24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marketing é o 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produto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Afinal, ele é o agente que move uma empresa, sem ele, é impossível vender e divulgar.</a:t>
            </a:r>
          </a:p>
          <a:p>
            <a:pPr fontAlgn="base"/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ele não se refere somente a um produto tangível, mas também a serviços, ideias e características da 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identidade de marca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de uma empresa. É necessário entender que um </a:t>
            </a:r>
            <a:r>
              <a:rPr lang="pt-BR" sz="24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mix</a:t>
            </a:r>
            <a:r>
              <a:rPr lang="pt-BR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produtos</a:t>
            </a: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é um conjunto de produtos e serviços oferecidos por uma organização.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16ABDA0-001B-2D49-A9F5-BB4CCE7E9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30" y="2210147"/>
            <a:ext cx="5749268" cy="383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73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38B83-46B4-46E5-97E4-B48298CE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78" y="444255"/>
            <a:ext cx="8148762" cy="1325563"/>
          </a:xfrm>
        </p:spPr>
        <p:txBody>
          <a:bodyPr/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Quais as características </a:t>
            </a:r>
            <a:b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</a:br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do seu Produto?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6E5D9CF-E66B-4B30-8928-4AE4E42F0D09}"/>
              </a:ext>
            </a:extLst>
          </p:cNvPr>
          <p:cNvSpPr/>
          <p:nvPr/>
        </p:nvSpPr>
        <p:spPr>
          <a:xfrm>
            <a:off x="1174602" y="2081668"/>
            <a:ext cx="76696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 um produto físico ou digital?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 seu formato, estilo, tamanho e cor?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 o objetivo do produto?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 problema ele promete resolver?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quem o produto se destina?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Como e quando o cliente poderá usá-lo?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diferencial competitivo do produto </a:t>
            </a:r>
          </a:p>
          <a:p>
            <a:pPr algn="just" fontAlgn="base"/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 relação aos concorrentes?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 o nome do produto e como </a:t>
            </a:r>
          </a:p>
          <a:p>
            <a:pPr algn="just" fontAlgn="base"/>
            <a:r>
              <a:rPr lang="pt-BR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 se relaciona com a marca?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16ABDA0-001B-2D49-A9F5-BB4CCE7E9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30" y="2210147"/>
            <a:ext cx="5749268" cy="383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059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1420</Words>
  <Application>Microsoft Macintosh PowerPoint</Application>
  <PresentationFormat>Widescreen</PresentationFormat>
  <Paragraphs>122</Paragraphs>
  <Slides>22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Palatino Linotype</vt:lpstr>
      <vt:lpstr>Verdana</vt:lpstr>
      <vt:lpstr>Tema do Office</vt:lpstr>
      <vt:lpstr>Apresentação do PowerPoint</vt:lpstr>
      <vt:lpstr>Apresentação do PowerPoint</vt:lpstr>
      <vt:lpstr>Conceito</vt:lpstr>
      <vt:lpstr>Apresentação do PowerPoint</vt:lpstr>
      <vt:lpstr>O propósito do marketing é fazer com que os consumidores conheçam uma marca e se interessem por ela, criando uma relação de consumo.  Os 4 P’s do marketing (Mix de Marketing ou Composto de Marketing) são um conjunto de fatores que uma empresa pode aproveitar para realizar estratégias que a ajudem a obter resultados positivos nas vendas. A definição de cada um dos 4 P’s é: produto, preço, praça e promoção. É por meio do uso desses pilares que a empresa vai divulgar, vender e fortalecer a sua marca.</vt:lpstr>
      <vt:lpstr>Quais fatores determinam  o Mix de Marketing?</vt:lpstr>
      <vt:lpstr>Quais fatores determinam  o Mix de Marketing?</vt:lpstr>
      <vt:lpstr>Elementos do Mix de Marketing – 4 P’s</vt:lpstr>
      <vt:lpstr>Quais as características  do seu Produto?</vt:lpstr>
      <vt:lpstr>Elementos do Mix de Marketing – 4 P’s</vt:lpstr>
      <vt:lpstr>Elementos do Mix de Marketing – 4 P’s</vt:lpstr>
      <vt:lpstr>Elementos do Mix de Marketing – 4 P’s</vt:lpstr>
      <vt:lpstr>Elementos do Mix de Marketing – 4 P’s</vt:lpstr>
      <vt:lpstr>Elementos do Mix de Marketing – 4 P’s</vt:lpstr>
      <vt:lpstr>Elementos do Mix de Marketing – 4 P’s</vt:lpstr>
      <vt:lpstr>Elementos do Mix de Marketing – 4 P’s</vt:lpstr>
      <vt:lpstr>Elementos do Mix de Marketing – 4 P’s</vt:lpstr>
      <vt:lpstr>Elementos do Mix de Marketing – 4 P’s</vt:lpstr>
      <vt:lpstr>Elementos do Mix de Marketing – 4 P’s</vt:lpstr>
      <vt:lpstr>A importância dos 4 P’s</vt:lpstr>
      <vt:lpstr>https://www.youtube.com/watch?v=rTxPwy4mKKw  </vt:lpstr>
      <vt:lpstr>NURAP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Lucas</dc:creator>
  <cp:lastModifiedBy>Microsoft Office User</cp:lastModifiedBy>
  <cp:revision>107</cp:revision>
  <dcterms:created xsi:type="dcterms:W3CDTF">2019-09-27T16:42:07Z</dcterms:created>
  <dcterms:modified xsi:type="dcterms:W3CDTF">2022-01-10T20:52:41Z</dcterms:modified>
</cp:coreProperties>
</file>